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399" r:id="rId2"/>
    <p:sldId id="713" r:id="rId3"/>
    <p:sldId id="738" r:id="rId4"/>
    <p:sldId id="808" r:id="rId5"/>
    <p:sldId id="809" r:id="rId6"/>
    <p:sldId id="810" r:id="rId7"/>
    <p:sldId id="811" r:id="rId8"/>
    <p:sldId id="837" r:id="rId9"/>
    <p:sldId id="838" r:id="rId10"/>
    <p:sldId id="839" r:id="rId11"/>
    <p:sldId id="840" r:id="rId12"/>
    <p:sldId id="841" r:id="rId13"/>
    <p:sldId id="842" r:id="rId14"/>
    <p:sldId id="843" r:id="rId15"/>
    <p:sldId id="844" r:id="rId16"/>
    <p:sldId id="845" r:id="rId17"/>
    <p:sldId id="812" r:id="rId18"/>
    <p:sldId id="813" r:id="rId19"/>
    <p:sldId id="846" r:id="rId20"/>
    <p:sldId id="847" r:id="rId21"/>
    <p:sldId id="848" r:id="rId22"/>
    <p:sldId id="849" r:id="rId23"/>
    <p:sldId id="850" r:id="rId24"/>
    <p:sldId id="851" r:id="rId25"/>
    <p:sldId id="852" r:id="rId26"/>
    <p:sldId id="853" r:id="rId27"/>
    <p:sldId id="854" r:id="rId28"/>
    <p:sldId id="855" r:id="rId29"/>
    <p:sldId id="856" r:id="rId30"/>
    <p:sldId id="857" r:id="rId31"/>
    <p:sldId id="858" r:id="rId32"/>
    <p:sldId id="859" r:id="rId33"/>
    <p:sldId id="860" r:id="rId34"/>
    <p:sldId id="861" r:id="rId35"/>
    <p:sldId id="792" r:id="rId36"/>
    <p:sldId id="823" r:id="rId37"/>
    <p:sldId id="862" r:id="rId38"/>
    <p:sldId id="863" r:id="rId39"/>
    <p:sldId id="824" r:id="rId40"/>
    <p:sldId id="864" r:id="rId41"/>
    <p:sldId id="865" r:id="rId42"/>
    <p:sldId id="866" r:id="rId43"/>
    <p:sldId id="867" r:id="rId44"/>
    <p:sldId id="868" r:id="rId45"/>
    <p:sldId id="869" r:id="rId46"/>
    <p:sldId id="870" r:id="rId47"/>
    <p:sldId id="825" r:id="rId48"/>
    <p:sldId id="871" r:id="rId49"/>
    <p:sldId id="873" r:id="rId50"/>
    <p:sldId id="872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81" r:id="rId59"/>
    <p:sldId id="882" r:id="rId60"/>
    <p:sldId id="883" r:id="rId61"/>
    <p:sldId id="884" r:id="rId62"/>
    <p:sldId id="885" r:id="rId63"/>
    <p:sldId id="886" r:id="rId64"/>
    <p:sldId id="887" r:id="rId65"/>
    <p:sldId id="736" r:id="rId66"/>
  </p:sldIdLst>
  <p:sldSz cx="9144000" cy="5143500" type="screen16x9"/>
  <p:notesSz cx="9942513" cy="6761163"/>
  <p:custDataLst>
    <p:tags r:id="rId6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0">
          <p15:clr>
            <a:srgbClr val="A4A3A4"/>
          </p15:clr>
        </p15:guide>
        <p15:guide id="2" pos="453">
          <p15:clr>
            <a:srgbClr val="A4A3A4"/>
          </p15:clr>
        </p15:guide>
        <p15:guide id="3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2CC"/>
    <a:srgbClr val="C3DDB3"/>
    <a:srgbClr val="C5E0B4"/>
    <a:srgbClr val="FFE699"/>
    <a:srgbClr val="F8CBAD"/>
    <a:srgbClr val="EDEDED"/>
    <a:srgbClr val="D5CEC6"/>
    <a:srgbClr val="EF8E4C"/>
    <a:srgbClr val="F09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8" autoAdjust="0"/>
    <p:restoredTop sz="88769" autoAdjust="0"/>
  </p:normalViewPr>
  <p:slideViewPr>
    <p:cSldViewPr snapToGrid="0">
      <p:cViewPr varScale="1">
        <p:scale>
          <a:sx n="133" d="100"/>
          <a:sy n="133" d="100"/>
        </p:scale>
        <p:origin x="942" y="126"/>
      </p:cViewPr>
      <p:guideLst>
        <p:guide orient="horz" pos="1090"/>
        <p:guide pos="453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160" y="35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5E3E06-B1DD-4AF8-988E-3FC8A13FF9E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A2921E-D4C1-4E6B-BD45-1A565A7746A1}">
      <dgm:prSet/>
      <dgm:spPr/>
      <dgm:t>
        <a:bodyPr/>
        <a:lstStyle/>
        <a:p>
          <a:pPr rtl="0"/>
          <a:r>
            <a:rPr lang="zh-CN" dirty="0"/>
            <a:t>序列</a:t>
          </a:r>
        </a:p>
      </dgm:t>
    </dgm:pt>
    <dgm:pt modelId="{E985EB54-3F0F-40C6-8779-36C44209FF01}" type="parTrans" cxnId="{8C4EDA8C-4381-4115-A865-D7ABD94611A4}">
      <dgm:prSet/>
      <dgm:spPr/>
      <dgm:t>
        <a:bodyPr/>
        <a:lstStyle/>
        <a:p>
          <a:endParaRPr lang="zh-CN" altLang="en-US"/>
        </a:p>
      </dgm:t>
    </dgm:pt>
    <dgm:pt modelId="{60C98D0C-12B2-4DD1-9332-8D1440267461}" type="sibTrans" cxnId="{8C4EDA8C-4381-4115-A865-D7ABD94611A4}">
      <dgm:prSet/>
      <dgm:spPr/>
      <dgm:t>
        <a:bodyPr/>
        <a:lstStyle/>
        <a:p>
          <a:endParaRPr lang="zh-CN" altLang="en-US"/>
        </a:p>
      </dgm:t>
    </dgm:pt>
    <dgm:pt modelId="{BC1350C4-FEC7-4AC4-B7AF-70388699A712}">
      <dgm:prSet/>
      <dgm:spPr/>
      <dgm:t>
        <a:bodyPr/>
        <a:lstStyle/>
        <a:p>
          <a:pPr rtl="0"/>
          <a:r>
            <a:rPr lang="zh-CN" dirty="0"/>
            <a:t>树</a:t>
          </a:r>
        </a:p>
      </dgm:t>
    </dgm:pt>
    <dgm:pt modelId="{4EADCB53-2CD0-4F81-85F4-BEB9F0D80EA7}" type="parTrans" cxnId="{75B6623D-BB5D-4CB0-B495-B74319F425C6}">
      <dgm:prSet/>
      <dgm:spPr/>
      <dgm:t>
        <a:bodyPr/>
        <a:lstStyle/>
        <a:p>
          <a:endParaRPr lang="zh-CN" altLang="en-US"/>
        </a:p>
      </dgm:t>
    </dgm:pt>
    <dgm:pt modelId="{EE402DE9-69F5-4D8E-A796-AB3ED875C95D}" type="sibTrans" cxnId="{75B6623D-BB5D-4CB0-B495-B74319F425C6}">
      <dgm:prSet/>
      <dgm:spPr/>
      <dgm:t>
        <a:bodyPr/>
        <a:lstStyle/>
        <a:p>
          <a:endParaRPr lang="zh-CN" altLang="en-US"/>
        </a:p>
      </dgm:t>
    </dgm:pt>
    <dgm:pt modelId="{6EEA77EA-E81C-46A6-A12F-1010836853B7}">
      <dgm:prSet/>
      <dgm:spPr/>
      <dgm:t>
        <a:bodyPr/>
        <a:lstStyle/>
        <a:p>
          <a:pPr rtl="0"/>
          <a:r>
            <a:rPr lang="zh-CN" dirty="0"/>
            <a:t>图</a:t>
          </a:r>
        </a:p>
      </dgm:t>
    </dgm:pt>
    <dgm:pt modelId="{C931D263-F34B-47BF-B61B-1A1DA1276C0E}" type="parTrans" cxnId="{ED23733F-2CA1-49C6-BF3B-C0F318674991}">
      <dgm:prSet/>
      <dgm:spPr/>
      <dgm:t>
        <a:bodyPr/>
        <a:lstStyle/>
        <a:p>
          <a:endParaRPr lang="zh-CN" altLang="en-US"/>
        </a:p>
      </dgm:t>
    </dgm:pt>
    <dgm:pt modelId="{9403ECFC-D0B9-4A62-8BAC-FA5DF360DEC8}" type="sibTrans" cxnId="{ED23733F-2CA1-49C6-BF3B-C0F318674991}">
      <dgm:prSet/>
      <dgm:spPr/>
      <dgm:t>
        <a:bodyPr/>
        <a:lstStyle/>
        <a:p>
          <a:endParaRPr lang="zh-CN" altLang="en-US"/>
        </a:p>
      </dgm:t>
    </dgm:pt>
    <dgm:pt modelId="{E2CCFD2F-EF6D-467E-A7EF-149BA3F24396}">
      <dgm:prSet/>
      <dgm:spPr/>
      <dgm:t>
        <a:bodyPr/>
        <a:lstStyle/>
        <a:p>
          <a:pPr rtl="0"/>
          <a:r>
            <a:rPr lang="zh-CN" altLang="en-US" dirty="0"/>
            <a:t>循环神经网络</a:t>
          </a:r>
          <a:endParaRPr lang="zh-CN" dirty="0"/>
        </a:p>
      </dgm:t>
    </dgm:pt>
    <dgm:pt modelId="{7DAEDC44-81A9-4298-BBBD-5ED82C79526F}" type="parTrans" cxnId="{8B583BFE-EB1F-47A7-8C49-D7BCAF68C9B8}">
      <dgm:prSet/>
      <dgm:spPr/>
      <dgm:t>
        <a:bodyPr/>
        <a:lstStyle/>
        <a:p>
          <a:endParaRPr lang="zh-CN" altLang="en-US"/>
        </a:p>
      </dgm:t>
    </dgm:pt>
    <dgm:pt modelId="{FC150E06-FEF5-4924-B476-46D117A32A01}" type="sibTrans" cxnId="{8B583BFE-EB1F-47A7-8C49-D7BCAF68C9B8}">
      <dgm:prSet/>
      <dgm:spPr/>
      <dgm:t>
        <a:bodyPr/>
        <a:lstStyle/>
        <a:p>
          <a:endParaRPr lang="zh-CN" altLang="en-US"/>
        </a:p>
      </dgm:t>
    </dgm:pt>
    <dgm:pt modelId="{D075F1F9-0F02-40B9-AB47-A95C607D76E3}">
      <dgm:prSet/>
      <dgm:spPr/>
      <dgm:t>
        <a:bodyPr/>
        <a:lstStyle/>
        <a:p>
          <a:pPr rtl="0"/>
          <a:r>
            <a:rPr lang="zh-CN" altLang="en-US" dirty="0"/>
            <a:t>递归神经网络</a:t>
          </a:r>
          <a:endParaRPr lang="zh-CN" dirty="0"/>
        </a:p>
      </dgm:t>
    </dgm:pt>
    <dgm:pt modelId="{EAEA76DD-70C3-4B47-BF42-358575226B95}" type="parTrans" cxnId="{479BD2C8-CD36-4A82-9808-647065EEF3B1}">
      <dgm:prSet/>
      <dgm:spPr/>
      <dgm:t>
        <a:bodyPr/>
        <a:lstStyle/>
        <a:p>
          <a:endParaRPr lang="zh-CN" altLang="en-US"/>
        </a:p>
      </dgm:t>
    </dgm:pt>
    <dgm:pt modelId="{34D94308-547B-40FE-A56A-4E87249448F0}" type="sibTrans" cxnId="{479BD2C8-CD36-4A82-9808-647065EEF3B1}">
      <dgm:prSet/>
      <dgm:spPr/>
      <dgm:t>
        <a:bodyPr/>
        <a:lstStyle/>
        <a:p>
          <a:endParaRPr lang="zh-CN" altLang="en-US"/>
        </a:p>
      </dgm:t>
    </dgm:pt>
    <dgm:pt modelId="{33A8ABAE-0C87-4ED8-943A-E02F661069DE}">
      <dgm:prSet/>
      <dgm:spPr/>
      <dgm:t>
        <a:bodyPr/>
        <a:lstStyle/>
        <a:p>
          <a:pPr rtl="0"/>
          <a:r>
            <a:rPr lang="zh-CN" altLang="en-US" dirty="0"/>
            <a:t>图网络</a:t>
          </a:r>
          <a:endParaRPr lang="zh-CN" dirty="0"/>
        </a:p>
      </dgm:t>
    </dgm:pt>
    <dgm:pt modelId="{D9A7628D-E453-40BF-920F-63816FB24894}" type="parTrans" cxnId="{657A24DA-CF77-4AC1-98DD-2060C7E25881}">
      <dgm:prSet/>
      <dgm:spPr/>
      <dgm:t>
        <a:bodyPr/>
        <a:lstStyle/>
        <a:p>
          <a:endParaRPr lang="zh-CN" altLang="en-US"/>
        </a:p>
      </dgm:t>
    </dgm:pt>
    <dgm:pt modelId="{30A9471D-8276-4F7D-91F9-C12CB05CFDEE}" type="sibTrans" cxnId="{657A24DA-CF77-4AC1-98DD-2060C7E25881}">
      <dgm:prSet/>
      <dgm:spPr/>
      <dgm:t>
        <a:bodyPr/>
        <a:lstStyle/>
        <a:p>
          <a:endParaRPr lang="zh-CN" altLang="en-US"/>
        </a:p>
      </dgm:t>
    </dgm:pt>
    <dgm:pt modelId="{CBFECEB6-76B7-48C4-BA22-AF46D09B4DD5}" type="pres">
      <dgm:prSet presAssocID="{DB5E3E06-B1DD-4AF8-988E-3FC8A13FF9E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D68D00A-9E86-49A4-93BA-28304B6E9B5B}" type="pres">
      <dgm:prSet presAssocID="{F7A2921E-D4C1-4E6B-BD45-1A565A7746A1}" presName="Accent1" presStyleCnt="0"/>
      <dgm:spPr/>
    </dgm:pt>
    <dgm:pt modelId="{B8CD6170-0A00-4FCF-9885-8AD685B96354}" type="pres">
      <dgm:prSet presAssocID="{F7A2921E-D4C1-4E6B-BD45-1A565A7746A1}" presName="Accent" presStyleLbl="node1" presStyleIdx="0" presStyleCnt="3"/>
      <dgm:spPr/>
    </dgm:pt>
    <dgm:pt modelId="{ACD4E447-0EB9-4A99-9273-4FEF8F978891}" type="pres">
      <dgm:prSet presAssocID="{F7A2921E-D4C1-4E6B-BD45-1A565A7746A1}" presName="Child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D30E5A5-6F0E-4424-8A75-B6224A7E8086}" type="pres">
      <dgm:prSet presAssocID="{F7A2921E-D4C1-4E6B-BD45-1A565A7746A1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9729198-72EB-48B6-9CDB-AFA85992ECEC}" type="pres">
      <dgm:prSet presAssocID="{BC1350C4-FEC7-4AC4-B7AF-70388699A712}" presName="Accent2" presStyleCnt="0"/>
      <dgm:spPr/>
    </dgm:pt>
    <dgm:pt modelId="{13A31C1D-BDB1-433C-9F82-583B80122AB5}" type="pres">
      <dgm:prSet presAssocID="{BC1350C4-FEC7-4AC4-B7AF-70388699A712}" presName="Accent" presStyleLbl="node1" presStyleIdx="1" presStyleCnt="3"/>
      <dgm:spPr/>
    </dgm:pt>
    <dgm:pt modelId="{081FE678-7C92-437C-9A0C-CC4D61B89858}" type="pres">
      <dgm:prSet presAssocID="{BC1350C4-FEC7-4AC4-B7AF-70388699A712}" presName="Child2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E7E0C54-561E-4144-A66D-146F01AAE85E}" type="pres">
      <dgm:prSet presAssocID="{BC1350C4-FEC7-4AC4-B7AF-70388699A712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5FA2726F-09C9-45C2-994B-082AFFA01FBD}" type="pres">
      <dgm:prSet presAssocID="{6EEA77EA-E81C-46A6-A12F-1010836853B7}" presName="Accent3" presStyleCnt="0"/>
      <dgm:spPr/>
    </dgm:pt>
    <dgm:pt modelId="{8904B914-35CD-4CB2-8D5A-D63B4AAACDCE}" type="pres">
      <dgm:prSet presAssocID="{6EEA77EA-E81C-46A6-A12F-1010836853B7}" presName="Accent" presStyleLbl="node1" presStyleIdx="2" presStyleCnt="3"/>
      <dgm:spPr/>
    </dgm:pt>
    <dgm:pt modelId="{FEC4433E-05BE-42B8-89FD-1E8ACA1EFC3C}" type="pres">
      <dgm:prSet presAssocID="{6EEA77EA-E81C-46A6-A12F-1010836853B7}" presName="Child3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FA64D62-BFAA-4BB6-AF5C-2E6A3167A51F}" type="pres">
      <dgm:prSet presAssocID="{6EEA77EA-E81C-46A6-A12F-1010836853B7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7B651112-8EDC-4C9E-877C-AE485C31D3D1}" type="presOf" srcId="{33A8ABAE-0C87-4ED8-943A-E02F661069DE}" destId="{FEC4433E-05BE-42B8-89FD-1E8ACA1EFC3C}" srcOrd="0" destOrd="0" presId="urn:microsoft.com/office/officeart/2009/layout/CircleArrowProcess"/>
    <dgm:cxn modelId="{896D5729-8C5E-437A-928B-BCB3B35D0C06}" type="presOf" srcId="{F7A2921E-D4C1-4E6B-BD45-1A565A7746A1}" destId="{BD30E5A5-6F0E-4424-8A75-B6224A7E8086}" srcOrd="0" destOrd="0" presId="urn:microsoft.com/office/officeart/2009/layout/CircleArrowProcess"/>
    <dgm:cxn modelId="{75B6623D-BB5D-4CB0-B495-B74319F425C6}" srcId="{DB5E3E06-B1DD-4AF8-988E-3FC8A13FF9E6}" destId="{BC1350C4-FEC7-4AC4-B7AF-70388699A712}" srcOrd="1" destOrd="0" parTransId="{4EADCB53-2CD0-4F81-85F4-BEB9F0D80EA7}" sibTransId="{EE402DE9-69F5-4D8E-A796-AB3ED875C95D}"/>
    <dgm:cxn modelId="{ED23733F-2CA1-49C6-BF3B-C0F318674991}" srcId="{DB5E3E06-B1DD-4AF8-988E-3FC8A13FF9E6}" destId="{6EEA77EA-E81C-46A6-A12F-1010836853B7}" srcOrd="2" destOrd="0" parTransId="{C931D263-F34B-47BF-B61B-1A1DA1276C0E}" sibTransId="{9403ECFC-D0B9-4A62-8BAC-FA5DF360DEC8}"/>
    <dgm:cxn modelId="{1CB9BF5D-436C-43CB-90C5-C3CCE93F22D9}" type="presOf" srcId="{E2CCFD2F-EF6D-467E-A7EF-149BA3F24396}" destId="{ACD4E447-0EB9-4A99-9273-4FEF8F978891}" srcOrd="0" destOrd="0" presId="urn:microsoft.com/office/officeart/2009/layout/CircleArrowProcess"/>
    <dgm:cxn modelId="{FE8FAE73-CC7C-4A11-9EA8-F08E230DD997}" type="presOf" srcId="{DB5E3E06-B1DD-4AF8-988E-3FC8A13FF9E6}" destId="{CBFECEB6-76B7-48C4-BA22-AF46D09B4DD5}" srcOrd="0" destOrd="0" presId="urn:microsoft.com/office/officeart/2009/layout/CircleArrowProcess"/>
    <dgm:cxn modelId="{10EC3757-12FA-4E04-B9DE-6077F9CC049E}" type="presOf" srcId="{D075F1F9-0F02-40B9-AB47-A95C607D76E3}" destId="{081FE678-7C92-437C-9A0C-CC4D61B89858}" srcOrd="0" destOrd="0" presId="urn:microsoft.com/office/officeart/2009/layout/CircleArrowProcess"/>
    <dgm:cxn modelId="{8C4EDA8C-4381-4115-A865-D7ABD94611A4}" srcId="{DB5E3E06-B1DD-4AF8-988E-3FC8A13FF9E6}" destId="{F7A2921E-D4C1-4E6B-BD45-1A565A7746A1}" srcOrd="0" destOrd="0" parTransId="{E985EB54-3F0F-40C6-8779-36C44209FF01}" sibTransId="{60C98D0C-12B2-4DD1-9332-8D1440267461}"/>
    <dgm:cxn modelId="{479BD2C8-CD36-4A82-9808-647065EEF3B1}" srcId="{BC1350C4-FEC7-4AC4-B7AF-70388699A712}" destId="{D075F1F9-0F02-40B9-AB47-A95C607D76E3}" srcOrd="0" destOrd="0" parTransId="{EAEA76DD-70C3-4B47-BF42-358575226B95}" sibTransId="{34D94308-547B-40FE-A56A-4E87249448F0}"/>
    <dgm:cxn modelId="{1F48B5D4-DB38-4CEA-B47A-3275E43939FB}" type="presOf" srcId="{6EEA77EA-E81C-46A6-A12F-1010836853B7}" destId="{1FA64D62-BFAA-4BB6-AF5C-2E6A3167A51F}" srcOrd="0" destOrd="0" presId="urn:microsoft.com/office/officeart/2009/layout/CircleArrowProcess"/>
    <dgm:cxn modelId="{657A24DA-CF77-4AC1-98DD-2060C7E25881}" srcId="{6EEA77EA-E81C-46A6-A12F-1010836853B7}" destId="{33A8ABAE-0C87-4ED8-943A-E02F661069DE}" srcOrd="0" destOrd="0" parTransId="{D9A7628D-E453-40BF-920F-63816FB24894}" sibTransId="{30A9471D-8276-4F7D-91F9-C12CB05CFDEE}"/>
    <dgm:cxn modelId="{491CABF1-CFC1-4276-93AA-68376AC1C71F}" type="presOf" srcId="{BC1350C4-FEC7-4AC4-B7AF-70388699A712}" destId="{CE7E0C54-561E-4144-A66D-146F01AAE85E}" srcOrd="0" destOrd="0" presId="urn:microsoft.com/office/officeart/2009/layout/CircleArrowProcess"/>
    <dgm:cxn modelId="{8B583BFE-EB1F-47A7-8C49-D7BCAF68C9B8}" srcId="{F7A2921E-D4C1-4E6B-BD45-1A565A7746A1}" destId="{E2CCFD2F-EF6D-467E-A7EF-149BA3F24396}" srcOrd="0" destOrd="0" parTransId="{7DAEDC44-81A9-4298-BBBD-5ED82C79526F}" sibTransId="{FC150E06-FEF5-4924-B476-46D117A32A01}"/>
    <dgm:cxn modelId="{B14C1653-7158-45F0-8B32-C60824C86AB5}" type="presParOf" srcId="{CBFECEB6-76B7-48C4-BA22-AF46D09B4DD5}" destId="{FD68D00A-9E86-49A4-93BA-28304B6E9B5B}" srcOrd="0" destOrd="0" presId="urn:microsoft.com/office/officeart/2009/layout/CircleArrowProcess"/>
    <dgm:cxn modelId="{1855471F-D55E-420A-9477-45CFFFA595B6}" type="presParOf" srcId="{FD68D00A-9E86-49A4-93BA-28304B6E9B5B}" destId="{B8CD6170-0A00-4FCF-9885-8AD685B96354}" srcOrd="0" destOrd="0" presId="urn:microsoft.com/office/officeart/2009/layout/CircleArrowProcess"/>
    <dgm:cxn modelId="{1D443CF2-2AD9-4487-87BF-0291702025C1}" type="presParOf" srcId="{CBFECEB6-76B7-48C4-BA22-AF46D09B4DD5}" destId="{ACD4E447-0EB9-4A99-9273-4FEF8F978891}" srcOrd="1" destOrd="0" presId="urn:microsoft.com/office/officeart/2009/layout/CircleArrowProcess"/>
    <dgm:cxn modelId="{E2E0A960-D1C1-4D5A-AE84-0EED61245B71}" type="presParOf" srcId="{CBFECEB6-76B7-48C4-BA22-AF46D09B4DD5}" destId="{BD30E5A5-6F0E-4424-8A75-B6224A7E8086}" srcOrd="2" destOrd="0" presId="urn:microsoft.com/office/officeart/2009/layout/CircleArrowProcess"/>
    <dgm:cxn modelId="{90231FB1-B53C-4E06-A36B-21AB62B31A33}" type="presParOf" srcId="{CBFECEB6-76B7-48C4-BA22-AF46D09B4DD5}" destId="{D9729198-72EB-48B6-9CDB-AFA85992ECEC}" srcOrd="3" destOrd="0" presId="urn:microsoft.com/office/officeart/2009/layout/CircleArrowProcess"/>
    <dgm:cxn modelId="{B2974958-F74A-45B8-A173-7340F8925E06}" type="presParOf" srcId="{D9729198-72EB-48B6-9CDB-AFA85992ECEC}" destId="{13A31C1D-BDB1-433C-9F82-583B80122AB5}" srcOrd="0" destOrd="0" presId="urn:microsoft.com/office/officeart/2009/layout/CircleArrowProcess"/>
    <dgm:cxn modelId="{C8419E62-B2A7-4230-9A4D-79F7FB2EF341}" type="presParOf" srcId="{CBFECEB6-76B7-48C4-BA22-AF46D09B4DD5}" destId="{081FE678-7C92-437C-9A0C-CC4D61B89858}" srcOrd="4" destOrd="0" presId="urn:microsoft.com/office/officeart/2009/layout/CircleArrowProcess"/>
    <dgm:cxn modelId="{F5A8D4EE-4B9A-46AC-BC05-CF95FA4AF661}" type="presParOf" srcId="{CBFECEB6-76B7-48C4-BA22-AF46D09B4DD5}" destId="{CE7E0C54-561E-4144-A66D-146F01AAE85E}" srcOrd="5" destOrd="0" presId="urn:microsoft.com/office/officeart/2009/layout/CircleArrowProcess"/>
    <dgm:cxn modelId="{A7354113-EA2F-48B5-B29B-A26469B26C23}" type="presParOf" srcId="{CBFECEB6-76B7-48C4-BA22-AF46D09B4DD5}" destId="{5FA2726F-09C9-45C2-994B-082AFFA01FBD}" srcOrd="6" destOrd="0" presId="urn:microsoft.com/office/officeart/2009/layout/CircleArrowProcess"/>
    <dgm:cxn modelId="{7CA501CA-858B-46AE-A676-1E7D2F1B0A7E}" type="presParOf" srcId="{5FA2726F-09C9-45C2-994B-082AFFA01FBD}" destId="{8904B914-35CD-4CB2-8D5A-D63B4AAACDCE}" srcOrd="0" destOrd="0" presId="urn:microsoft.com/office/officeart/2009/layout/CircleArrowProcess"/>
    <dgm:cxn modelId="{12E165E4-2869-4EB5-BEB9-CFDF8AAE47DD}" type="presParOf" srcId="{CBFECEB6-76B7-48C4-BA22-AF46D09B4DD5}" destId="{FEC4433E-05BE-42B8-89FD-1E8ACA1EFC3C}" srcOrd="7" destOrd="0" presId="urn:microsoft.com/office/officeart/2009/layout/CircleArrowProcess"/>
    <dgm:cxn modelId="{ECC9E61E-9008-455D-92B7-772302E0A171}" type="presParOf" srcId="{CBFECEB6-76B7-48C4-BA22-AF46D09B4DD5}" destId="{1FA64D62-BFAA-4BB6-AF5C-2E6A3167A51F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D6170-0A00-4FCF-9885-8AD685B96354}">
      <dsp:nvSpPr>
        <dsp:cNvPr id="0" name=""/>
        <dsp:cNvSpPr/>
      </dsp:nvSpPr>
      <dsp:spPr>
        <a:xfrm>
          <a:off x="2950827" y="0"/>
          <a:ext cx="1983619" cy="198392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4E447-0EB9-4A99-9273-4FEF8F978891}">
      <dsp:nvSpPr>
        <dsp:cNvPr id="0" name=""/>
        <dsp:cNvSpPr/>
      </dsp:nvSpPr>
      <dsp:spPr>
        <a:xfrm>
          <a:off x="4934819" y="591385"/>
          <a:ext cx="1190171" cy="79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循环神经网络</a:t>
          </a:r>
        </a:p>
      </dsp:txBody>
      <dsp:txXfrm>
        <a:off x="4934819" y="591385"/>
        <a:ext cx="1190171" cy="793733"/>
      </dsp:txXfrm>
    </dsp:sp>
    <dsp:sp modelId="{BD30E5A5-6F0E-4424-8A75-B6224A7E8086}">
      <dsp:nvSpPr>
        <dsp:cNvPr id="0" name=""/>
        <dsp:cNvSpPr/>
      </dsp:nvSpPr>
      <dsp:spPr>
        <a:xfrm>
          <a:off x="3389272" y="716255"/>
          <a:ext cx="1102259" cy="550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序列</a:t>
          </a:r>
        </a:p>
      </dsp:txBody>
      <dsp:txXfrm>
        <a:off x="3389272" y="716255"/>
        <a:ext cx="1102259" cy="550997"/>
      </dsp:txXfrm>
    </dsp:sp>
    <dsp:sp modelId="{13A31C1D-BDB1-433C-9F82-583B80122AB5}">
      <dsp:nvSpPr>
        <dsp:cNvPr id="0" name=""/>
        <dsp:cNvSpPr/>
      </dsp:nvSpPr>
      <dsp:spPr>
        <a:xfrm>
          <a:off x="2399883" y="1139910"/>
          <a:ext cx="1983619" cy="198392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FE678-7C92-437C-9A0C-CC4D61B89858}">
      <dsp:nvSpPr>
        <dsp:cNvPr id="0" name=""/>
        <dsp:cNvSpPr/>
      </dsp:nvSpPr>
      <dsp:spPr>
        <a:xfrm>
          <a:off x="4383503" y="1737888"/>
          <a:ext cx="1190171" cy="79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递归神经网络</a:t>
          </a:r>
        </a:p>
      </dsp:txBody>
      <dsp:txXfrm>
        <a:off x="4383503" y="1737888"/>
        <a:ext cx="1190171" cy="793733"/>
      </dsp:txXfrm>
    </dsp:sp>
    <dsp:sp modelId="{CE7E0C54-561E-4144-A66D-146F01AAE85E}">
      <dsp:nvSpPr>
        <dsp:cNvPr id="0" name=""/>
        <dsp:cNvSpPr/>
      </dsp:nvSpPr>
      <dsp:spPr>
        <a:xfrm>
          <a:off x="2840563" y="1862759"/>
          <a:ext cx="1102259" cy="550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树</a:t>
          </a:r>
        </a:p>
      </dsp:txBody>
      <dsp:txXfrm>
        <a:off x="2840563" y="1862759"/>
        <a:ext cx="1102259" cy="550997"/>
      </dsp:txXfrm>
    </dsp:sp>
    <dsp:sp modelId="{8904B914-35CD-4CB2-8D5A-D63B4AAACDCE}">
      <dsp:nvSpPr>
        <dsp:cNvPr id="0" name=""/>
        <dsp:cNvSpPr/>
      </dsp:nvSpPr>
      <dsp:spPr>
        <a:xfrm>
          <a:off x="3092008" y="2416230"/>
          <a:ext cx="1704236" cy="170491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4433E-05BE-42B8-89FD-1E8ACA1EFC3C}">
      <dsp:nvSpPr>
        <dsp:cNvPr id="0" name=""/>
        <dsp:cNvSpPr/>
      </dsp:nvSpPr>
      <dsp:spPr>
        <a:xfrm>
          <a:off x="4934819" y="2883980"/>
          <a:ext cx="1190171" cy="79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图网络</a:t>
          </a:r>
        </a:p>
      </dsp:txBody>
      <dsp:txXfrm>
        <a:off x="4934819" y="2883980"/>
        <a:ext cx="1190171" cy="793733"/>
      </dsp:txXfrm>
    </dsp:sp>
    <dsp:sp modelId="{1FA64D62-BFAA-4BB6-AF5C-2E6A3167A51F}">
      <dsp:nvSpPr>
        <dsp:cNvPr id="0" name=""/>
        <dsp:cNvSpPr/>
      </dsp:nvSpPr>
      <dsp:spPr>
        <a:xfrm>
          <a:off x="3391879" y="3010912"/>
          <a:ext cx="1102259" cy="550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图</a:t>
          </a:r>
        </a:p>
      </dsp:txBody>
      <dsp:txXfrm>
        <a:off x="3391879" y="3010912"/>
        <a:ext cx="1102259" cy="550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69CFA-11C7-4DA9-ACBF-C33CD51B1BB2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FD892-7058-4AC6-A327-872754B36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4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77119-95BD-4228-9886-B2ACBAF66FB6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16213" y="506413"/>
            <a:ext cx="4510087" cy="2536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11553"/>
            <a:ext cx="7954010" cy="304252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66E-3B84-4CB4-9B7B-D2C16F9D2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22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791282-A8C9-4973-AC3E-440DA888F8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26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8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按照脚本修改，</a:t>
            </a:r>
            <a:r>
              <a:rPr lang="zh-CN" altLang="en-US" sz="900" dirty="0">
                <a:sym typeface="+mn-ea"/>
              </a:rPr>
              <a:t>在右边</a:t>
            </a:r>
            <a:r>
              <a:rPr lang="zh-CN" altLang="en-US" sz="900" dirty="0"/>
              <a:t>添加云大和信息学院图案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8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35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59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50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18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309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78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266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" y="339389"/>
            <a:ext cx="1061688" cy="95157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86155" y="333954"/>
            <a:ext cx="1061687" cy="978011"/>
          </a:xfrm>
          <a:prstGeom prst="rect">
            <a:avLst/>
          </a:prstGeom>
          <a:solidFill>
            <a:schemeClr val="tx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1311966"/>
            <a:ext cx="9144000" cy="30787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81093"/>
            <a:ext cx="9144000" cy="588399"/>
          </a:xfrm>
          <a:prstGeom prst="rect">
            <a:avLst/>
          </a:prstGeom>
        </p:spPr>
        <p:txBody>
          <a:bodyPr anchor="b" anchorCtr="0"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-1" y="333955"/>
            <a:ext cx="440111" cy="936000"/>
          </a:xfrm>
          <a:prstGeom prst="rect">
            <a:avLst/>
          </a:prstGeom>
          <a:solidFill>
            <a:schemeClr val="tx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2369492"/>
            <a:ext cx="9144000" cy="11211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25" y="486025"/>
            <a:ext cx="3188736" cy="66724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  <a:prstGeom prst="rect">
            <a:avLst/>
          </a:prstGeom>
        </p:spPr>
        <p:txBody>
          <a:bodyPr anchor="b" anchorCtr="0"/>
          <a:lstStyle>
            <a:lvl1pPr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150" y="625289"/>
            <a:ext cx="8523798" cy="41211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77" y="3621337"/>
            <a:ext cx="907086" cy="845408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7710062" y="3590054"/>
            <a:ext cx="936000" cy="936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33" y="1566110"/>
            <a:ext cx="936002" cy="99703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6716234" y="1559775"/>
            <a:ext cx="936002" cy="103077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0" y="2850635"/>
            <a:ext cx="936002" cy="128487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6716233" y="2590549"/>
            <a:ext cx="93600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716235" y="3520214"/>
            <a:ext cx="960207" cy="61529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711345" y="2590549"/>
            <a:ext cx="936000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7652234" y="2861406"/>
            <a:ext cx="9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Yunnan University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0" y="478214"/>
            <a:ext cx="1763486" cy="6008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763486" y="478213"/>
            <a:ext cx="1763486" cy="6008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150" y="1214846"/>
            <a:ext cx="4831553" cy="359887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4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6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 eaLnBrk="1" latinLnBrk="0" hangingPunct="1"/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8706271" y="1593520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8706271" y="2590549"/>
            <a:ext cx="440111" cy="936000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8703889" y="3590054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8703889" y="4587083"/>
            <a:ext cx="440111" cy="43280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5" y="407774"/>
            <a:ext cx="1145743" cy="862181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492747" y="407773"/>
            <a:ext cx="1145743" cy="86262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4709222" y="1167563"/>
            <a:ext cx="1433700" cy="1023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6114122" y="1167563"/>
            <a:ext cx="1548000" cy="1023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7633322" y="1167563"/>
            <a:ext cx="1510678" cy="102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6591" y="334397"/>
            <a:ext cx="44011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75" y="370647"/>
            <a:ext cx="3291723" cy="688796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-336" y="1377875"/>
            <a:ext cx="9144000" cy="31109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 userDrawn="1"/>
        </p:nvCxnSpPr>
        <p:spPr>
          <a:xfrm>
            <a:off x="0" y="501648"/>
            <a:ext cx="9144000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0" y="0"/>
            <a:ext cx="310100" cy="6281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/>
          <p:cNvSpPr txBox="1"/>
          <p:nvPr userDrawn="1"/>
        </p:nvSpPr>
        <p:spPr>
          <a:xfrm>
            <a:off x="8290683" y="4916051"/>
            <a:ext cx="853317" cy="22744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fld id="{C89FB959-9AA2-4214-ACBE-8CB9E5BC13E9}" type="datetime10">
              <a:rPr lang="zh-CN" altLang="en-US" smtClean="0">
                <a:solidFill>
                  <a:schemeClr val="tx2">
                    <a:lumMod val="75000"/>
                  </a:schemeClr>
                </a:solidFill>
              </a:rPr>
              <a:t>08:26</a:t>
            </a:fld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/ </a:t>
            </a:r>
            <a:fld id="{0C913308-F349-4B6D-A68A-DD1791B4A57B}" type="slidenum"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‹#›</a:t>
            </a:fld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55" y="12223"/>
            <a:ext cx="2338938" cy="489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pull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34052442_Braking_torque_control_using_reccurent_neural_network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mp"/><Relationship Id="rId4" Type="http://schemas.openxmlformats.org/officeDocument/2006/relationships/image" Target="../media/image45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labs/cakechat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12314435_Neural_system_identification_model_of_human_sound_localiz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5924" r="7009" b="5975"/>
          <a:stretch>
            <a:fillRect/>
          </a:stretch>
        </p:blipFill>
        <p:spPr>
          <a:xfrm>
            <a:off x="1180034" y="1636030"/>
            <a:ext cx="2398908" cy="2433069"/>
          </a:xfrm>
          <a:prstGeom prst="rect">
            <a:avLst/>
          </a:prstGeom>
        </p:spPr>
      </p:pic>
      <p:sp>
        <p:nvSpPr>
          <p:cNvPr id="3" name="文本框 1"/>
          <p:cNvSpPr>
            <a:spLocks noChangeArrowheads="1"/>
          </p:cNvSpPr>
          <p:nvPr/>
        </p:nvSpPr>
        <p:spPr bwMode="auto">
          <a:xfrm>
            <a:off x="5752613" y="2720259"/>
            <a:ext cx="774572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王津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AD3A5AEB-8EDD-4A8B-95AA-334BB22C6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042" y="1986975"/>
            <a:ext cx="28777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latin typeface="华文彩云" panose="02010800040101010101" pitchFamily="2" charset="-122"/>
                <a:ea typeface="华文彩云" panose="02010800040101010101" pitchFamily="2" charset="-122"/>
                <a:sym typeface="微软雅黑" panose="020B0503020204020204" pitchFamily="34" charset="-122"/>
              </a:rPr>
              <a:t>循环神经网络</a:t>
            </a:r>
          </a:p>
        </p:txBody>
      </p:sp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C236E-7A44-40FE-A6D4-CA66416B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如何给网络增加记忆能力？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3A9DC96-1C5F-4512-BFB6-587CA707B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自回归模型（</a:t>
                </a:r>
                <a:r>
                  <a:rPr lang="en-US" altLang="zh-CN" dirty="0"/>
                  <a:t>Autoregressive Model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一类时间序列模型，用变量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的历史信息来预测自己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为第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zh-CN" altLang="en-US" dirty="0"/>
                  <a:t>个时刻的噪声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有外部输入的非线性自回归模型（</a:t>
                </a:r>
                <a:r>
                  <a:rPr lang="en-US" altLang="zh-CN" dirty="0"/>
                  <a:t>Nonlinear Autoregressive with Exogenous Inputs Model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NARX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其中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/>
                  <a:t>表示非线性函数，可以是一个前馈网络，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zh-CN" altLang="en-US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/>
                  <a:t> 为超参数．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3A9DC96-1C5F-4512-BFB6-587CA707B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148" b="-5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8719C19-20E7-46DE-BC7F-A2D651D5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947" y="1372305"/>
            <a:ext cx="2950106" cy="8708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0654CE-8B02-4B2E-8544-16D99B64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81" y="3836193"/>
            <a:ext cx="5181736" cy="5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6930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4C848-4415-410C-A5BF-64F5AB2F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非线性自回归模型</a:t>
            </a:r>
          </a:p>
        </p:txBody>
      </p:sp>
      <p:pic>
        <p:nvPicPr>
          <p:cNvPr id="4" name="Picture 2" descr="Image result for Autoregressive Model NARX">
            <a:extLst>
              <a:ext uri="{FF2B5EF4-FFF2-40B4-BE49-F238E27FC236}">
                <a16:creationId xmlns:a16="http://schemas.microsoft.com/office/drawing/2014/main" id="{A4122CC6-8903-4337-8945-948F75217D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097756"/>
            <a:ext cx="7543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A49D334-0176-4075-96A3-57D45AB74DB8}"/>
              </a:ext>
            </a:extLst>
          </p:cNvPr>
          <p:cNvSpPr/>
          <p:nvPr/>
        </p:nvSpPr>
        <p:spPr>
          <a:xfrm>
            <a:off x="503735" y="3784134"/>
            <a:ext cx="8366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3"/>
              </a:rPr>
              <a:t>https://www.researchgate.net/publication/234052442_Braking_torque_control_using_reccurent_neural_networks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86175738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148C1-518E-4AE1-91CF-BD8211F75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6405831" cy="453221"/>
          </a:xfrm>
        </p:spPr>
        <p:txBody>
          <a:bodyPr/>
          <a:lstStyle/>
          <a:p>
            <a:r>
              <a:rPr lang="zh-CN" altLang="en-US" sz="1800" dirty="0"/>
              <a:t>循环神经网络（ </a:t>
            </a:r>
            <a:r>
              <a:rPr lang="en-US" altLang="zh-CN" sz="1800" dirty="0"/>
              <a:t>Recurrent Neural Network </a:t>
            </a:r>
            <a:r>
              <a:rPr lang="zh-CN" altLang="en-US" sz="1800" dirty="0"/>
              <a:t>，</a:t>
            </a:r>
            <a:r>
              <a:rPr lang="en-US" altLang="zh-CN" sz="1800" dirty="0"/>
              <a:t>RNN </a:t>
            </a:r>
            <a:r>
              <a:rPr lang="zh-CN" altLang="en-US" sz="18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C68CCD-14D1-4496-8CC0-AFAE1117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循环神经网络通过使用带自反馈的神经元，能够处理任意长度的时序数据。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循环神经网络比前馈神经网络更加符合生物神经网络的结构。</a:t>
            </a:r>
            <a:endParaRPr lang="en-US" altLang="zh-CN" dirty="0"/>
          </a:p>
          <a:p>
            <a:pPr lvl="1"/>
            <a:r>
              <a:rPr lang="zh-CN" altLang="en-US" dirty="0"/>
              <a:t>循环神经网络已经被广泛应用在语音识别、语言模型以及自然语言生成等任务上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33378C-DD1F-4900-9BFA-3F5FAB85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29" y="1802606"/>
            <a:ext cx="1981200" cy="580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7809E28-55FC-41C8-81AD-445EFB4AB148}"/>
              </a:ext>
            </a:extLst>
          </p:cNvPr>
          <p:cNvSpPr/>
          <p:nvPr/>
        </p:nvSpPr>
        <p:spPr>
          <a:xfrm>
            <a:off x="842854" y="2401489"/>
            <a:ext cx="16067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AD470F"/>
                </a:solidFill>
                <a:latin typeface="+mn-lt"/>
              </a:rPr>
              <a:t>Hidden state</a:t>
            </a:r>
            <a:endParaRPr lang="zh-CN" altLang="en-US" sz="2000" dirty="0">
              <a:solidFill>
                <a:srgbClr val="AD470F"/>
              </a:solidFill>
              <a:latin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FADA39-0179-4639-ADED-6DE85DEFA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73" y="1212193"/>
            <a:ext cx="3723012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72397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6AD6E-C73E-4DC0-83A4-091CF2B2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按时间展开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8776A7-A236-4AA1-8637-A1D908821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0" y="1617668"/>
            <a:ext cx="3030498" cy="1936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C8DBE5-26C3-4497-939D-A1C088C2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81" y="1905278"/>
            <a:ext cx="5582122" cy="1360931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9C986E9-87C8-40D1-A630-5652A61217E1}"/>
              </a:ext>
            </a:extLst>
          </p:cNvPr>
          <p:cNvCxnSpPr/>
          <p:nvPr/>
        </p:nvCxnSpPr>
        <p:spPr>
          <a:xfrm>
            <a:off x="3332648" y="646755"/>
            <a:ext cx="0" cy="426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50985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156F9-99C2-4CFF-A425-BD03153A9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1" y="63636"/>
            <a:ext cx="6378260" cy="453221"/>
          </a:xfrm>
        </p:spPr>
        <p:txBody>
          <a:bodyPr/>
          <a:lstStyle/>
          <a:p>
            <a:r>
              <a:rPr lang="zh-CN" altLang="en-US" sz="1800" dirty="0"/>
              <a:t>简单循环网络（ </a:t>
            </a:r>
            <a:r>
              <a:rPr lang="en-US" altLang="zh-CN" sz="1800" dirty="0"/>
              <a:t>Simple Recurrent Network</a:t>
            </a:r>
            <a:r>
              <a:rPr lang="zh-CN" altLang="en-US" sz="1800" dirty="0"/>
              <a:t>，</a:t>
            </a:r>
            <a:r>
              <a:rPr lang="en-US" altLang="zh-CN" sz="1800" dirty="0"/>
              <a:t>SRN </a:t>
            </a:r>
            <a:r>
              <a:rPr lang="zh-CN" altLang="en-US" sz="18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2F2A9-82F6-45F0-8532-71E704C70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状态更新：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一个完全连接的循环网络是任何非线性动力系统的近似器 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BC6F44-2DDC-43F6-94C0-25272FAF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372" y="1107734"/>
            <a:ext cx="3048000" cy="5896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3B2DA4-4407-4CC6-81C3-8AAAF1FA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51" y="2262974"/>
            <a:ext cx="5938297" cy="267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34284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7DAB2-4CDF-457D-879B-4473456A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图灵完备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93A11-FFC6-48D2-B01F-912C9334A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图灵完备（</a:t>
            </a:r>
            <a:r>
              <a:rPr lang="en-US" altLang="zh-CN" dirty="0"/>
              <a:t>Turing Completeness</a:t>
            </a:r>
            <a:r>
              <a:rPr lang="zh-CN" altLang="en-US" dirty="0"/>
              <a:t>）是指一种数据操作规则，比如一种计算机编程语言，可以实现图灵机的所有功能，解决所有的可计算问题。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一个完全连接的循环神经网络可以近似解决所有的可计算问题。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7370ED-6AB5-4F49-9922-D87D8698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867" y="1524000"/>
            <a:ext cx="5742364" cy="123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84628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C5D2F-93DF-442D-86A6-162082E0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AE14F-42D9-4439-9DF6-FDFB257CE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作用</a:t>
            </a:r>
            <a:endParaRPr lang="en-US" altLang="zh-CN" dirty="0"/>
          </a:p>
          <a:p>
            <a:pPr lvl="1"/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输出映射</a:t>
            </a:r>
            <a:endParaRPr lang="en-US" altLang="zh-CN" dirty="0"/>
          </a:p>
          <a:p>
            <a:pPr lvl="2"/>
            <a:r>
              <a:rPr lang="zh-CN" altLang="en-US" dirty="0"/>
              <a:t>机器学习模型（本节主要关注这种情况）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存储器</a:t>
            </a:r>
            <a:endParaRPr lang="en-US" altLang="zh-CN" dirty="0"/>
          </a:p>
          <a:p>
            <a:pPr lvl="2"/>
            <a:r>
              <a:rPr lang="zh-CN" altLang="en-US" dirty="0"/>
              <a:t>联想记忆模型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779740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476923" y="2790522"/>
            <a:ext cx="3326553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应用到机器学习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5587605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EDA01-1B63-4CEC-8D52-52BC10D8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自然语言处理基本任务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CA289-24BA-439E-8246-6E71DF87F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49" y="625289"/>
            <a:ext cx="8539569" cy="4121188"/>
          </a:xfrm>
        </p:spPr>
        <p:txBody>
          <a:bodyPr/>
          <a:lstStyle/>
          <a:p>
            <a:r>
              <a:rPr lang="zh-CN" altLang="en-US" dirty="0"/>
              <a:t>序列到类别</a:t>
            </a:r>
          </a:p>
          <a:p>
            <a:r>
              <a:rPr lang="zh-CN" altLang="en-US" dirty="0"/>
              <a:t>同步的序列到序列模式</a:t>
            </a:r>
            <a:endParaRPr lang="en-US" altLang="zh-CN" dirty="0"/>
          </a:p>
          <a:p>
            <a:r>
              <a:rPr lang="zh-CN" altLang="en-US" dirty="0"/>
              <a:t>异步的序列到序列模式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013205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AB3CB-E04F-431D-B330-4B73DD50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EAFC5-70A9-461D-89A4-F89A552B5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序列到类别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6E53DE-442D-4031-A478-9F062DD8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08" y="1582567"/>
            <a:ext cx="8039986" cy="25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18734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 bwMode="auto">
          <a:xfrm>
            <a:off x="1195070" y="2238375"/>
            <a:ext cx="3886835" cy="400050"/>
            <a:chOff x="6255321" y="1264843"/>
            <a:chExt cx="3419123" cy="774704"/>
          </a:xfrm>
          <a:solidFill>
            <a:srgbClr val="8FAADC"/>
          </a:solidFill>
        </p:grpSpPr>
        <p:sp>
          <p:nvSpPr>
            <p:cNvPr id="34" name="圆角矩形 26"/>
            <p:cNvSpPr/>
            <p:nvPr/>
          </p:nvSpPr>
          <p:spPr>
            <a:xfrm>
              <a:off x="6255321" y="1304094"/>
              <a:ext cx="3419123" cy="65821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应用到机器学习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273700" y="1264843"/>
              <a:ext cx="3396934" cy="77470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1" b="681"/>
          <a:stretch>
            <a:fillRect/>
          </a:stretch>
        </p:blipFill>
        <p:spPr>
          <a:xfrm>
            <a:off x="3605982" y="7379"/>
            <a:ext cx="5538018" cy="1600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圆角矩形 24"/>
          <p:cNvSpPr/>
          <p:nvPr/>
        </p:nvSpPr>
        <p:spPr>
          <a:xfrm>
            <a:off x="353484" y="162189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1216831" y="1628257"/>
            <a:ext cx="3866132" cy="400150"/>
            <a:chOff x="6274658" y="1378056"/>
            <a:chExt cx="3419123" cy="598634"/>
          </a:xfrm>
          <a:solidFill>
            <a:srgbClr val="8FAADC"/>
          </a:solidFill>
        </p:grpSpPr>
        <p:sp>
          <p:nvSpPr>
            <p:cNvPr id="15" name="圆角矩形 26"/>
            <p:cNvSpPr/>
            <p:nvPr/>
          </p:nvSpPr>
          <p:spPr>
            <a:xfrm>
              <a:off x="6274658" y="1421414"/>
              <a:ext cx="3419123" cy="511504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循环神经网络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489421" y="1378056"/>
              <a:ext cx="3070913" cy="59863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</a:p>
          </p:txBody>
        </p:sp>
      </p:grpSp>
      <p:sp>
        <p:nvSpPr>
          <p:cNvPr id="32" name="圆角矩形 24"/>
          <p:cNvSpPr/>
          <p:nvPr/>
        </p:nvSpPr>
        <p:spPr>
          <a:xfrm>
            <a:off x="353484" y="2233075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圆角矩形 24"/>
          <p:cNvSpPr/>
          <p:nvPr/>
        </p:nvSpPr>
        <p:spPr>
          <a:xfrm>
            <a:off x="353484" y="285497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1087755" y="2834005"/>
            <a:ext cx="3995420" cy="403225"/>
            <a:chOff x="6122090" y="1637603"/>
            <a:chExt cx="3536856" cy="583791"/>
          </a:xfrm>
          <a:solidFill>
            <a:srgbClr val="8FAADC"/>
          </a:solidFill>
        </p:grpSpPr>
        <p:sp>
          <p:nvSpPr>
            <p:cNvPr id="38" name="圆角矩形 26"/>
            <p:cNvSpPr/>
            <p:nvPr/>
          </p:nvSpPr>
          <p:spPr>
            <a:xfrm>
              <a:off x="6239823" y="1637603"/>
              <a:ext cx="3419123" cy="58379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深层模型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122090" y="1669858"/>
              <a:ext cx="3419123" cy="534398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圆角矩形 24"/>
          <p:cNvSpPr/>
          <p:nvPr/>
        </p:nvSpPr>
        <p:spPr>
          <a:xfrm>
            <a:off x="353484" y="3494507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1205865" y="3479800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42" name="圆角矩形 26"/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图神经网络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24">
            <a:extLst>
              <a:ext uri="{FF2B5EF4-FFF2-40B4-BE49-F238E27FC236}">
                <a16:creationId xmlns:a16="http://schemas.microsoft.com/office/drawing/2014/main" id="{ED259E5B-1E66-4755-868A-A3DE2642041D}"/>
              </a:ext>
            </a:extLst>
          </p:cNvPr>
          <p:cNvSpPr/>
          <p:nvPr/>
        </p:nvSpPr>
        <p:spPr>
          <a:xfrm>
            <a:off x="353484" y="4089080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7F79923-5785-47B1-852E-DCBDA470FF2D}"/>
              </a:ext>
            </a:extLst>
          </p:cNvPr>
          <p:cNvGrpSpPr/>
          <p:nvPr/>
        </p:nvGrpSpPr>
        <p:grpSpPr bwMode="auto">
          <a:xfrm>
            <a:off x="1205865" y="4074373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21" name="圆角矩形 26">
              <a:extLst>
                <a:ext uri="{FF2B5EF4-FFF2-40B4-BE49-F238E27FC236}">
                  <a16:creationId xmlns:a16="http://schemas.microsoft.com/office/drawing/2014/main" id="{40CC37BA-602E-40E5-8555-0C13682298F0}"/>
                </a:ext>
              </a:extLst>
            </p:cNvPr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循环网络应用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FF82B28-2421-4078-8CBA-3520DD25F607}"/>
                </a:ext>
              </a:extLst>
            </p:cNvPr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E0999-7E7A-44A4-8BAD-16323973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序列到类别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9B5EC-2D45-4816-8DCE-F4550D962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情感分类</a:t>
            </a:r>
            <a:endParaRPr lang="zh-TW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E63CAD-03AA-48C8-9F51-629C58B43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97" y="1002900"/>
            <a:ext cx="6751461" cy="38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18042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75F0B-27FD-44F7-8CF6-261489F3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55D14-7A2A-4C78-95B9-88E46143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00CA29-74BF-478D-BBB2-A2174F08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32" y="1362083"/>
            <a:ext cx="4991136" cy="22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8684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459BD-BABC-431A-8419-52C5CB70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12A9F-6702-46B0-913B-D14CDE20B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中文分词</a:t>
            </a:r>
            <a:endParaRPr lang="zh-TW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38074E-6F85-4C54-A810-3D892CA1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79" y="1406933"/>
            <a:ext cx="6599842" cy="2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90479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037AF-173B-423A-876C-A22F6EA6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98AF1B-F4F1-4451-B17A-5B465BCEE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信息抽取</a:t>
            </a:r>
            <a:r>
              <a:rPr lang="en-US" altLang="zh-CN" dirty="0"/>
              <a:t>(Information Extraction</a:t>
            </a:r>
            <a:r>
              <a:rPr lang="zh-CN" altLang="en-US" dirty="0"/>
              <a:t>，</a:t>
            </a:r>
            <a:r>
              <a:rPr lang="en-US" altLang="zh-CN" dirty="0"/>
              <a:t>IE)</a:t>
            </a:r>
          </a:p>
          <a:p>
            <a:pPr lvl="1"/>
            <a:r>
              <a:rPr lang="zh-CN" altLang="en-US" dirty="0"/>
              <a:t>从无结构的文本中抽取结构化的信息，形成知识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6D29FF-923A-4BE7-B35F-DDDA5147E67A}"/>
              </a:ext>
            </a:extLst>
          </p:cNvPr>
          <p:cNvSpPr txBox="1"/>
          <p:nvPr/>
        </p:nvSpPr>
        <p:spPr>
          <a:xfrm>
            <a:off x="917549" y="1668844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小米</a:t>
            </a:r>
            <a:r>
              <a:rPr lang="zh-CN" altLang="en-US" dirty="0"/>
              <a:t>创始人</a:t>
            </a:r>
            <a:r>
              <a:rPr lang="zh-CN" altLang="en-US" dirty="0">
                <a:solidFill>
                  <a:srgbClr val="0070C0"/>
                </a:solidFill>
              </a:rPr>
              <a:t>雷军</a:t>
            </a:r>
            <a:r>
              <a:rPr lang="zh-CN" altLang="en-US" dirty="0"/>
              <a:t>表示，该公司</a:t>
            </a:r>
            <a:r>
              <a:rPr lang="en-US" altLang="zh-CN" dirty="0">
                <a:solidFill>
                  <a:srgbClr val="0070C0"/>
                </a:solidFill>
              </a:rPr>
              <a:t>2015</a:t>
            </a:r>
            <a:r>
              <a:rPr lang="zh-CN" altLang="en-US" dirty="0">
                <a:solidFill>
                  <a:srgbClr val="0070C0"/>
                </a:solidFill>
              </a:rPr>
              <a:t>年</a:t>
            </a:r>
            <a:r>
              <a:rPr lang="zh-CN" altLang="en-US" dirty="0"/>
              <a:t>营收达到</a:t>
            </a:r>
            <a:r>
              <a:rPr lang="en-US" altLang="zh-CN" dirty="0">
                <a:solidFill>
                  <a:srgbClr val="FFC000"/>
                </a:solidFill>
              </a:rPr>
              <a:t>780</a:t>
            </a:r>
            <a:r>
              <a:rPr lang="zh-CN" altLang="en-US" dirty="0">
                <a:solidFill>
                  <a:srgbClr val="FFC000"/>
                </a:solidFill>
              </a:rPr>
              <a:t>亿</a:t>
            </a:r>
            <a:r>
              <a:rPr lang="zh-CN" altLang="en-US" dirty="0"/>
              <a:t>元人民币，较</a:t>
            </a:r>
            <a:r>
              <a:rPr lang="en-US" altLang="zh-CN" dirty="0">
                <a:solidFill>
                  <a:srgbClr val="0070C0"/>
                </a:solidFill>
              </a:rPr>
              <a:t>2014</a:t>
            </a:r>
            <a:r>
              <a:rPr lang="zh-CN" altLang="en-US" dirty="0">
                <a:solidFill>
                  <a:srgbClr val="0070C0"/>
                </a:solidFill>
              </a:rPr>
              <a:t>年</a:t>
            </a:r>
            <a:r>
              <a:rPr lang="zh-CN" altLang="en-US" dirty="0"/>
              <a:t>的</a:t>
            </a:r>
            <a:r>
              <a:rPr lang="en-US" altLang="zh-CN" dirty="0">
                <a:solidFill>
                  <a:srgbClr val="FFC000"/>
                </a:solidFill>
              </a:rPr>
              <a:t>743</a:t>
            </a:r>
            <a:r>
              <a:rPr lang="zh-CN" altLang="en-US" dirty="0">
                <a:solidFill>
                  <a:srgbClr val="FFC000"/>
                </a:solidFill>
              </a:rPr>
              <a:t>亿</a:t>
            </a:r>
            <a:r>
              <a:rPr lang="zh-CN" altLang="en-US" dirty="0"/>
              <a:t>元人民币增长了</a:t>
            </a:r>
            <a:r>
              <a:rPr lang="en-US" altLang="zh-CN" dirty="0">
                <a:solidFill>
                  <a:srgbClr val="FFC000"/>
                </a:solidFill>
              </a:rPr>
              <a:t>5%</a:t>
            </a:r>
            <a:r>
              <a:rPr lang="zh-CN" altLang="en-US" dirty="0"/>
              <a:t>。</a:t>
            </a:r>
          </a:p>
        </p:txBody>
      </p:sp>
      <p:pic>
        <p:nvPicPr>
          <p:cNvPr id="5" name="Picture 2" descr="“bilstm crf”的图片搜索结果">
            <a:extLst>
              <a:ext uri="{FF2B5EF4-FFF2-40B4-BE49-F238E27FC236}">
                <a16:creationId xmlns:a16="http://schemas.microsoft.com/office/drawing/2014/main" id="{1A451E36-6245-4F4F-9491-5C7A0907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685883"/>
            <a:ext cx="46482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35489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DE555-2825-44F8-8280-C6879F85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52F17-92C7-4EBB-84A7-0442908DD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语音识别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C80682-6E92-42D8-9A17-1B20E13AD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7" y="1367685"/>
            <a:ext cx="8036586" cy="303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8034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0C555-36E9-4541-BEE4-76EFD1B6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703F5E-D031-44C5-B17D-53FB39E5D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异步的序列到序列模式</a:t>
            </a:r>
            <a:r>
              <a:rPr lang="en-US" altLang="zh-CN" dirty="0"/>
              <a:t>(Sequence-to-sequence</a:t>
            </a:r>
            <a:r>
              <a:rPr lang="zh-CN" altLang="en-US" dirty="0"/>
              <a:t>，</a:t>
            </a:r>
            <a:r>
              <a:rPr lang="en-US" altLang="zh-CN" dirty="0"/>
              <a:t>Seq2seq)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18F57C-253F-4110-B2E2-14B0657B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7" y="1840739"/>
            <a:ext cx="8385883" cy="19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74786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53E5A-0CB4-4AC0-8633-7331C230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异步的序列到序列模式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C752D1-EFEE-4A01-B93D-3FB0D514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  <a:endParaRPr lang="zh-TW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3414E1-9D65-4A95-8345-A804AB3A4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79" y="1014978"/>
            <a:ext cx="5728265" cy="34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9458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68241-54EA-4908-A3C1-25360434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A2007-42B7-4232-BF56-1A7D76A5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  <a:endParaRPr lang="en-US" altLang="zh-CN" dirty="0"/>
          </a:p>
          <a:p>
            <a:pPr lvl="1"/>
            <a:r>
              <a:rPr lang="zh-CN" altLang="en-US" dirty="0"/>
              <a:t>给定一个训练样本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/>
              <a:t>，其中</a:t>
            </a:r>
            <a:endParaRPr lang="en-US" altLang="zh-CN" dirty="0"/>
          </a:p>
          <a:p>
            <a:pPr lvl="2"/>
            <a:r>
              <a:rPr lang="en-US" altLang="zh-CN" i="1" dirty="0">
                <a:latin typeface="Times New Roman" panose="02020603050405020304" pitchFamily="18" charset="0"/>
              </a:rPr>
              <a:t>x </a:t>
            </a:r>
            <a:r>
              <a:rPr lang="en-US" altLang="zh-CN" dirty="0">
                <a:latin typeface="Times New Roman" panose="02020603050405020304" pitchFamily="18" charset="0"/>
              </a:rPr>
              <a:t>= (</a:t>
            </a:r>
            <a:r>
              <a:rPr lang="en-US" altLang="zh-CN" i="1" dirty="0">
                <a:latin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 ,… ,</a:t>
            </a:r>
            <a:r>
              <a:rPr lang="en-US" altLang="zh-CN" i="1" dirty="0">
                <a:latin typeface="Times New Roman" panose="02020603050405020304" pitchFamily="18" charset="0"/>
              </a:rPr>
              <a:t>x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</a:rPr>
              <a:t> )</a:t>
            </a:r>
            <a:r>
              <a:rPr lang="zh-CN" altLang="en-US" dirty="0">
                <a:latin typeface="Times New Roman" panose="02020603050405020304" pitchFamily="18" charset="0"/>
              </a:rPr>
              <a:t>为长度是</a:t>
            </a:r>
            <a:r>
              <a:rPr lang="en-US" altLang="zh-CN" i="1" dirty="0">
                <a:latin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的输入序列，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2"/>
            <a:r>
              <a:rPr lang="en-US" altLang="zh-CN" i="1" dirty="0">
                <a:latin typeface="Times New Roman" panose="02020603050405020304" pitchFamily="18" charset="0"/>
              </a:rPr>
              <a:t>y </a:t>
            </a:r>
            <a:r>
              <a:rPr lang="en-US" altLang="zh-CN" dirty="0">
                <a:latin typeface="Times New Roman" panose="02020603050405020304" pitchFamily="18" charset="0"/>
              </a:rPr>
              <a:t>= (</a:t>
            </a:r>
            <a:r>
              <a:rPr lang="en-US" altLang="zh-CN" i="1" dirty="0">
                <a:latin typeface="Times New Roman" panose="02020603050405020304" pitchFamily="18" charset="0"/>
              </a:rPr>
              <a:t>y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 ,… ,</a:t>
            </a:r>
            <a:r>
              <a:rPr lang="en-US" altLang="zh-CN" i="1" dirty="0" err="1">
                <a:latin typeface="Times New Roman" panose="02020603050405020304" pitchFamily="18" charset="0"/>
              </a:rPr>
              <a:t>y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</a:rPr>
              <a:t> )</a:t>
            </a:r>
            <a:r>
              <a:rPr lang="zh-CN" altLang="en-US" dirty="0">
                <a:latin typeface="Times New Roman" panose="02020603050405020304" pitchFamily="18" charset="0"/>
              </a:rPr>
              <a:t>是长度为</a:t>
            </a:r>
            <a:r>
              <a:rPr lang="en-US" altLang="zh-CN" i="1" dirty="0">
                <a:latin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的标签序列。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时刻</a:t>
            </a:r>
            <a:r>
              <a:rPr lang="en-US" altLang="zh-CN" dirty="0"/>
              <a:t>t</a:t>
            </a:r>
            <a:r>
              <a:rPr lang="zh-CN" altLang="en-US" dirty="0"/>
              <a:t>的瞬时损失函数为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总损失函数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B57C7F97-CCA4-4E42-B94A-5275E1C7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68" y="2685883"/>
            <a:ext cx="2724605" cy="557668"/>
          </a:xfrm>
          <a:prstGeom prst="rect">
            <a:avLst/>
          </a:prstGeom>
        </p:spPr>
      </p:pic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A2C022F0-6587-484A-8E5C-28FE93F76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85" y="3830065"/>
            <a:ext cx="140037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7643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36BF3-C793-4216-9713-7FA874C2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0C6EF2-483C-4260-B34E-F3303B28D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随时间反向传播算法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C793E5-9CD8-418F-9DAD-231CED6A7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96" y="516857"/>
            <a:ext cx="4437022" cy="685876"/>
          </a:xfrm>
          <a:prstGeom prst="rect">
            <a:avLst/>
          </a:prstGeom>
        </p:spPr>
      </p:pic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9929F67D-948D-4627-B477-A52D3025C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93" y="1202733"/>
            <a:ext cx="6630325" cy="22767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FD8B2D-125C-4B65-8683-388B1FF933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40" y="3436344"/>
            <a:ext cx="2961613" cy="12111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DCCBAE-7E34-45A8-A1F8-C6A346F97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52" y="3559013"/>
            <a:ext cx="3607198" cy="9399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01D3E6-DAE2-4092-B9F3-57F57BAB4583}"/>
              </a:ext>
            </a:extLst>
          </p:cNvPr>
          <p:cNvSpPr/>
          <p:nvPr/>
        </p:nvSpPr>
        <p:spPr>
          <a:xfrm>
            <a:off x="1746943" y="4641298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4788" lvl="1">
              <a:spcBef>
                <a:spcPts val="450"/>
              </a:spcBef>
              <a:buClr>
                <a:schemeClr val="accent1"/>
              </a:buClr>
            </a:pPr>
            <a:r>
              <a:rPr lang="zh-CN" altLang="en-US" dirty="0"/>
              <a:t> </a:t>
            </a:r>
            <a:r>
              <a:rPr lang="en-US" altLang="zh-CN" dirty="0" err="1"/>
              <a:t>δ</a:t>
            </a:r>
            <a:r>
              <a:rPr lang="en-US" altLang="zh-CN" baseline="-25000" dirty="0" err="1"/>
              <a:t>t,k</a:t>
            </a:r>
            <a:r>
              <a:rPr lang="zh-CN" altLang="en-US" dirty="0"/>
              <a:t>为第</a:t>
            </a:r>
            <a:r>
              <a:rPr lang="en-US" altLang="zh-CN" dirty="0"/>
              <a:t>t</a:t>
            </a:r>
            <a:r>
              <a:rPr lang="zh-CN" altLang="en-US" dirty="0"/>
              <a:t>时刻的损失对第</a:t>
            </a:r>
            <a:r>
              <a:rPr lang="en-US" altLang="zh-CN" dirty="0"/>
              <a:t>k</a:t>
            </a:r>
            <a:r>
              <a:rPr lang="zh-CN" altLang="en-US" dirty="0"/>
              <a:t>步隐藏神经元的净输入</a:t>
            </a:r>
            <a:r>
              <a:rPr lang="en-US" altLang="zh-CN" dirty="0" err="1"/>
              <a:t>z</a:t>
            </a:r>
            <a:r>
              <a:rPr lang="en-US" altLang="zh-CN" baseline="-25000" dirty="0" err="1"/>
              <a:t>k</a:t>
            </a:r>
            <a:r>
              <a:rPr lang="zh-CN" altLang="en-US" dirty="0"/>
              <a:t>的导数</a:t>
            </a:r>
          </a:p>
        </p:txBody>
      </p:sp>
    </p:spTree>
    <p:extLst>
      <p:ext uri="{BB962C8B-B14F-4D97-AF65-F5344CB8AC3E}">
        <p14:creationId xmlns:p14="http://schemas.microsoft.com/office/powerpoint/2010/main" val="3948056217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C4301-53A8-49BB-9E35-EF5DB3AD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梯度消失</a:t>
            </a:r>
            <a:r>
              <a:rPr lang="en-US" altLang="zh-CN" dirty="0"/>
              <a:t>/</a:t>
            </a:r>
            <a:r>
              <a:rPr lang="zh-CN" altLang="en-US" dirty="0"/>
              <a:t>爆炸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13E99-F3FD-4B01-85A8-70673A2BD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76ED5E-1348-44F8-9C0A-607C9FE48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55" y="625289"/>
            <a:ext cx="2961613" cy="12111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0672FF-467F-4FA9-974F-555341D5A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271" y="1944839"/>
            <a:ext cx="3607198" cy="93990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69B3E91-7AED-4FA9-B0E4-B3AB33FA8CCD}"/>
              </a:ext>
            </a:extLst>
          </p:cNvPr>
          <p:cNvCxnSpPr>
            <a:cxnSpLocks/>
          </p:cNvCxnSpPr>
          <p:nvPr/>
        </p:nvCxnSpPr>
        <p:spPr>
          <a:xfrm>
            <a:off x="3985071" y="2811004"/>
            <a:ext cx="16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5527D88-83DB-433C-A5A1-31FE38352940}"/>
                  </a:ext>
                </a:extLst>
              </p:cNvPr>
              <p:cNvSpPr txBox="1"/>
              <p:nvPr/>
            </p:nvSpPr>
            <p:spPr>
              <a:xfrm>
                <a:off x="4412185" y="2811004"/>
                <a:ext cx="372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5527D88-83DB-433C-A5A1-31FE38352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185" y="2811004"/>
                <a:ext cx="372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1761DEE-DD7E-425F-AAF2-9BC5D741C049}"/>
              </a:ext>
            </a:extLst>
          </p:cNvPr>
          <p:cNvSpPr/>
          <p:nvPr/>
        </p:nvSpPr>
        <p:spPr>
          <a:xfrm>
            <a:off x="1470471" y="3373296"/>
            <a:ext cx="6629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由于梯度爆炸或消失问题，实际上只能学习到短周期的依赖关系。这就是所谓的</a:t>
            </a:r>
            <a:r>
              <a:rPr lang="zh-CN" altLang="en-US" sz="2400" dirty="0">
                <a:solidFill>
                  <a:srgbClr val="FF0000"/>
                </a:solidFill>
              </a:rPr>
              <a:t>长程依赖问题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81286721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701344" y="2790522"/>
            <a:ext cx="28777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循环神经网络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6CF2B-6858-4F22-B1C3-E214368B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长程依赖问题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F2B87-56ED-4030-B316-1235DCAE8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循环神经网络在时间维度上非常深！</a:t>
            </a:r>
            <a:endParaRPr lang="en-US" altLang="zh-CN" dirty="0"/>
          </a:p>
          <a:p>
            <a:pPr lvl="1"/>
            <a:r>
              <a:rPr lang="zh-CN" altLang="en-US" dirty="0"/>
              <a:t>梯度消失或梯度爆炸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如何改进？</a:t>
            </a:r>
            <a:endParaRPr lang="en-US" altLang="zh-CN" dirty="0"/>
          </a:p>
          <a:p>
            <a:pPr lvl="1"/>
            <a:r>
              <a:rPr lang="zh-CN" altLang="en-US" dirty="0"/>
              <a:t>梯度爆炸问题</a:t>
            </a:r>
            <a:endParaRPr lang="en-US" altLang="zh-CN" dirty="0"/>
          </a:p>
          <a:p>
            <a:pPr lvl="2"/>
            <a:r>
              <a:rPr lang="zh-CN" altLang="en-US" dirty="0"/>
              <a:t>权重衰减</a:t>
            </a:r>
            <a:endParaRPr lang="en-US" altLang="zh-CN" dirty="0"/>
          </a:p>
          <a:p>
            <a:pPr lvl="2"/>
            <a:r>
              <a:rPr lang="zh-CN" altLang="en-US" dirty="0"/>
              <a:t>梯度截断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2"/>
            <a:r>
              <a:rPr lang="zh-CN" altLang="en-US" dirty="0"/>
              <a:t>改进模型</a:t>
            </a:r>
          </a:p>
        </p:txBody>
      </p:sp>
    </p:spTree>
    <p:extLst>
      <p:ext uri="{BB962C8B-B14F-4D97-AF65-F5344CB8AC3E}">
        <p14:creationId xmlns:p14="http://schemas.microsoft.com/office/powerpoint/2010/main" val="179954643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1A970-CB9D-4F2D-B9C6-1B682A80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长程依赖问题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3EE9-8EB9-434D-92E9-EE794D8C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  <a:endParaRPr lang="en-US" altLang="zh-CN" dirty="0"/>
          </a:p>
          <a:p>
            <a:pPr lvl="1"/>
            <a:r>
              <a:rPr lang="zh-CN" altLang="en-US" dirty="0"/>
              <a:t>循环边改为线性依赖关系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增加非线性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58EBC008-5760-4B42-8EAB-34DD7F6D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595" y="1439434"/>
            <a:ext cx="3639058" cy="743054"/>
          </a:xfrm>
          <a:prstGeom prst="rect">
            <a:avLst/>
          </a:prstGeom>
        </p:spPr>
      </p:pic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1DD7572A-CBA3-4969-B508-B1960AFCF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62" y="2699047"/>
            <a:ext cx="4715533" cy="8383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DB4427-FFFB-4E13-82B7-E9E297B02BCE}"/>
              </a:ext>
            </a:extLst>
          </p:cNvPr>
          <p:cNvSpPr txBox="1"/>
          <p:nvPr/>
        </p:nvSpPr>
        <p:spPr>
          <a:xfrm>
            <a:off x="5516628" y="3591215"/>
            <a:ext cx="179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残差网络？</a:t>
            </a:r>
          </a:p>
        </p:txBody>
      </p:sp>
    </p:spTree>
    <p:extLst>
      <p:ext uri="{BB962C8B-B14F-4D97-AF65-F5344CB8AC3E}">
        <p14:creationId xmlns:p14="http://schemas.microsoft.com/office/powerpoint/2010/main" val="28399543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B3764-D40A-491B-9A5D-E01B3A05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6340475" cy="453221"/>
          </a:xfrm>
        </p:spPr>
        <p:txBody>
          <a:bodyPr/>
          <a:lstStyle/>
          <a:p>
            <a:r>
              <a:rPr lang="zh-CN" altLang="en-US" sz="1800" dirty="0"/>
              <a:t>长短期记忆神经网络（</a:t>
            </a:r>
            <a:r>
              <a:rPr lang="en-US" altLang="zh-CN" sz="1800" dirty="0"/>
              <a:t>Long Short-Term Memory, LSTM </a:t>
            </a:r>
            <a:r>
              <a:rPr lang="zh-CN" altLang="en-US" sz="1800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6CCDBE-AA78-4A8D-B330-3565E4D73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103" y="693936"/>
            <a:ext cx="4778954" cy="2155428"/>
          </a:xfrm>
          <a:prstGeom prst="rect">
            <a:avLst/>
          </a:prstGeom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8EC5FFE1-1C31-4896-85F0-0C6DFDB1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70" y="3077963"/>
            <a:ext cx="3323492" cy="1371600"/>
          </a:xfrm>
          <a:prstGeom prst="rect">
            <a:avLst/>
          </a:prstGeom>
        </p:spPr>
      </p:pic>
      <p:pic>
        <p:nvPicPr>
          <p:cNvPr id="7" name="图片 6" descr="屏幕剪辑">
            <a:extLst>
              <a:ext uri="{FF2B5EF4-FFF2-40B4-BE49-F238E27FC236}">
                <a16:creationId xmlns:a16="http://schemas.microsoft.com/office/drawing/2014/main" id="{C1CBAA6D-00A8-4F31-A046-FD0A05B6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56" y="3658879"/>
            <a:ext cx="2486372" cy="790685"/>
          </a:xfrm>
          <a:prstGeom prst="rect">
            <a:avLst/>
          </a:prstGeom>
        </p:spPr>
      </p:pic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FEA7425E-086B-43AC-80CF-E5B07F1E7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1" y="3072521"/>
            <a:ext cx="310558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36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93E73-C54C-4F60-9DAC-185EA445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的各种变体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E46577-E9CE-43A3-9025-D1DC39583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没有遗忘门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耦合输入门和遗忘门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peephole</a:t>
            </a:r>
            <a:r>
              <a:rPr lang="zh-CN" altLang="en-US" dirty="0"/>
              <a:t>连接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7781C696-24ED-44B4-8D54-DB369E246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90" y="980641"/>
            <a:ext cx="2776415" cy="521426"/>
          </a:xfrm>
          <a:prstGeom prst="rect">
            <a:avLst/>
          </a:prstGeom>
        </p:spPr>
      </p:pic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F8CD5BB5-B93D-4571-8557-94AC0D656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56" y="2241071"/>
            <a:ext cx="1999159" cy="611684"/>
          </a:xfrm>
          <a:prstGeom prst="rect">
            <a:avLst/>
          </a:prstGeom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CAFBD1E5-30A4-4494-8A1B-6DBF0A0DD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575" y="3191421"/>
            <a:ext cx="4624850" cy="14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7001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45021-2086-47DD-B6C1-3D47DA29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6348032" cy="453221"/>
          </a:xfrm>
        </p:spPr>
        <p:txBody>
          <a:bodyPr/>
          <a:lstStyle/>
          <a:p>
            <a:r>
              <a:rPr lang="zh-CN" altLang="en-US" sz="2000" dirty="0"/>
              <a:t>递归门控单元（</a:t>
            </a:r>
            <a:r>
              <a:rPr lang="en-US" altLang="zh-CN" sz="2000" dirty="0"/>
              <a:t>Gated Recurrent Unit, GRU</a:t>
            </a:r>
            <a:r>
              <a:rPr lang="zh-CN" altLang="en-US" sz="2000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F28A205-9132-4D5A-9096-9A6950A60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557" y="709318"/>
            <a:ext cx="4762625" cy="2351376"/>
          </a:xfrm>
          <a:prstGeom prst="rect">
            <a:avLst/>
          </a:prstGeom>
        </p:spPr>
      </p:pic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A1B8773A-1630-44BA-8270-D56915DD8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25"/>
          <a:stretch/>
        </p:blipFill>
        <p:spPr>
          <a:xfrm>
            <a:off x="387300" y="3549720"/>
            <a:ext cx="4419600" cy="951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ED5532-1A35-46D1-A95E-A0C032428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486" y="3549720"/>
            <a:ext cx="3684671" cy="857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28085B-5DB8-4BEF-8593-05A36AE69C1A}"/>
              </a:ext>
            </a:extLst>
          </p:cNvPr>
          <p:cNvSpPr/>
          <p:nvPr/>
        </p:nvSpPr>
        <p:spPr>
          <a:xfrm>
            <a:off x="337791" y="44307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更新门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436A17-8D7B-45C1-8649-30DF0FF4F7F6}"/>
              </a:ext>
            </a:extLst>
          </p:cNvPr>
          <p:cNvSpPr/>
          <p:nvPr/>
        </p:nvSpPr>
        <p:spPr>
          <a:xfrm>
            <a:off x="302150" y="31803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重置门</a:t>
            </a:r>
          </a:p>
        </p:txBody>
      </p:sp>
    </p:spTree>
    <p:extLst>
      <p:ext uri="{BB962C8B-B14F-4D97-AF65-F5344CB8AC3E}">
        <p14:creationId xmlns:p14="http://schemas.microsoft.com/office/powerpoint/2010/main" val="34331285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3144857" y="2857637"/>
            <a:ext cx="198003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深层模型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3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3948395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691B7-5BD0-4870-9F69-3D053425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堆叠循环神经网络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A0DA646-6CE0-4B97-8591-BDB0B2D70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86" y="929725"/>
            <a:ext cx="7723428" cy="32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83568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1F61C-9FB5-46D0-B97F-59E81824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EF6674-4BA7-41AE-8D84-00133B1D7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383" y="1148430"/>
            <a:ext cx="6693233" cy="284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86052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920436" y="2857637"/>
            <a:ext cx="242887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图神经网络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3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1134426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6E44E-9B0E-46EF-9C33-4D1F794E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扩展到图结构</a:t>
            </a:r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8E6EDE6E-0E83-49A1-82ED-A80697A12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477944"/>
              </p:ext>
            </p:extLst>
          </p:nvPr>
        </p:nvGraphicFramePr>
        <p:xfrm>
          <a:off x="301625" y="625475"/>
          <a:ext cx="8524875" cy="4121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556705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前馈网络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4CDB0-3845-4AA2-B38C-9BF6AE194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连接存在层与层之间，每层的节点之间是无连接的。（无循环）</a:t>
            </a:r>
            <a:endParaRPr lang="en-US" altLang="zh-CN" dirty="0"/>
          </a:p>
          <a:p>
            <a:pPr lvl="1"/>
            <a:r>
              <a:rPr lang="zh-CN" altLang="en-US" dirty="0"/>
              <a:t>输入和输出的维数都是固定的，不能任意改变。无法处理变长的序列数据。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BE9143E6-26FA-412E-8BDE-310C262D9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486687"/>
            <a:ext cx="3581400" cy="33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50778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0B70A-AE71-4F10-A20D-314E4427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174CE-26FE-438B-9309-5D454CB49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程序语言的句法结构</a:t>
            </a:r>
          </a:p>
          <a:p>
            <a:endParaRPr lang="zh-CN" altLang="en-US" dirty="0"/>
          </a:p>
        </p:txBody>
      </p:sp>
      <p:pic>
        <p:nvPicPr>
          <p:cNvPr id="4" name="Picture 2" descr="grammar_graphic_representation.jpg">
            <a:extLst>
              <a:ext uri="{FF2B5EF4-FFF2-40B4-BE49-F238E27FC236}">
                <a16:creationId xmlns:a16="http://schemas.microsoft.com/office/drawing/2014/main" id="{6FEFE7FE-D9B1-4CA4-B1CC-E51A788E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299" y="1079364"/>
            <a:ext cx="6667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56877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716F0-7213-4CFD-B004-A27456A4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05F2D3-A061-4070-965F-F9039BE2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自然语言的句法结构</a:t>
            </a:r>
          </a:p>
          <a:p>
            <a:endParaRPr lang="zh-CN" altLang="en-US" dirty="0"/>
          </a:p>
        </p:txBody>
      </p:sp>
      <p:pic>
        <p:nvPicPr>
          <p:cNvPr id="4" name="Picture 2" descr="Image result for grammar tree">
            <a:extLst>
              <a:ext uri="{FF2B5EF4-FFF2-40B4-BE49-F238E27FC236}">
                <a16:creationId xmlns:a16="http://schemas.microsoft.com/office/drawing/2014/main" id="{FA3572E2-4CA8-4090-9D2B-D21E80AE3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249" y="1124794"/>
            <a:ext cx="5067502" cy="33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360721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06F06-BFE9-4FE8-9E1B-E89EA0DD4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6280019" cy="453221"/>
          </a:xfrm>
        </p:spPr>
        <p:txBody>
          <a:bodyPr/>
          <a:lstStyle/>
          <a:p>
            <a:r>
              <a:rPr lang="zh-CN" altLang="en-US" sz="2400" dirty="0"/>
              <a:t>递归神经网络</a:t>
            </a:r>
            <a:r>
              <a:rPr lang="en-US" altLang="zh-CN" sz="2400" dirty="0"/>
              <a:t>Recursive Neural Network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1531E8-4281-46EA-885E-D2CCFDB5D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递归神经网络实在一个有向图无循环图上共享一个组合函数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5D22D658-14B1-43F7-A2BC-7011EE350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9" y="1359809"/>
            <a:ext cx="4477375" cy="20195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1BB807-BE3F-470C-A03D-B03C24A5A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49" y="3516179"/>
            <a:ext cx="2096181" cy="825524"/>
          </a:xfrm>
          <a:prstGeom prst="rect">
            <a:avLst/>
          </a:prstGeom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B4E67EBE-79CF-48CC-A984-9B8BDDED0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48" y="1452009"/>
            <a:ext cx="2667000" cy="30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708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B7881-795D-4056-839A-94070DFF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3A8844-1005-4470-ADCD-4027AEB6D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01" y="647960"/>
            <a:ext cx="8523798" cy="4121188"/>
          </a:xfrm>
        </p:spPr>
        <p:txBody>
          <a:bodyPr/>
          <a:lstStyle/>
          <a:p>
            <a:r>
              <a:rPr lang="zh-CN" altLang="en-US" dirty="0"/>
              <a:t>退化为循环神经网络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B97EFA03-833A-48FD-A853-96F457185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33" y="1403719"/>
            <a:ext cx="3843799" cy="2820629"/>
          </a:xfrm>
          <a:prstGeom prst="rect">
            <a:avLst/>
          </a:prstGeom>
        </p:spPr>
      </p:pic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F63DC7C8-D0C4-46FD-904C-E615E31BE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73" y="2571750"/>
            <a:ext cx="2482983" cy="7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76879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1A70C-5C69-4984-931E-A193FB118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D2618D-991A-420E-996E-4E145F666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47" y="1917157"/>
            <a:ext cx="2743200" cy="17587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958466C-B642-4F8E-B92B-BFC977D4960B}"/>
              </a:ext>
            </a:extLst>
          </p:cNvPr>
          <p:cNvSpPr/>
          <p:nvPr/>
        </p:nvSpPr>
        <p:spPr>
          <a:xfrm>
            <a:off x="945916" y="1034054"/>
            <a:ext cx="30572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n-ea"/>
              </a:rPr>
              <a:t>给定一个语法树，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dirty="0">
                <a:latin typeface="+mn-ea"/>
              </a:rPr>
              <a:t>p</a:t>
            </a:r>
            <a:r>
              <a:rPr lang="en-US" altLang="zh-CN" sz="2800" baseline="-25000" dirty="0">
                <a:latin typeface="+mn-ea"/>
              </a:rPr>
              <a:t>2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→</a:t>
            </a:r>
            <a:r>
              <a:rPr lang="en-US" altLang="zh-CN" sz="2800" dirty="0">
                <a:latin typeface="+mn-ea"/>
              </a:rPr>
              <a:t> ap</a:t>
            </a:r>
            <a:r>
              <a:rPr lang="en-US" altLang="zh-CN" sz="2800" baseline="-25000" dirty="0">
                <a:latin typeface="+mn-ea"/>
              </a:rPr>
              <a:t>1</a:t>
            </a:r>
            <a:r>
              <a:rPr lang="en-US" altLang="zh-CN" sz="2800" dirty="0">
                <a:latin typeface="+mn-ea"/>
              </a:rPr>
              <a:t>,</a:t>
            </a:r>
          </a:p>
          <a:p>
            <a:r>
              <a:rPr lang="en-US" altLang="zh-CN" sz="2800" dirty="0">
                <a:latin typeface="+mn-ea"/>
              </a:rPr>
              <a:t>p</a:t>
            </a:r>
            <a:r>
              <a:rPr lang="en-US" altLang="zh-CN" sz="2800" baseline="-25000" dirty="0">
                <a:latin typeface="+mn-ea"/>
              </a:rPr>
              <a:t>1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→ </a:t>
            </a:r>
            <a:r>
              <a:rPr lang="en-US" altLang="zh-CN" sz="2800" dirty="0" err="1">
                <a:latin typeface="+mn-ea"/>
              </a:rPr>
              <a:t>bc</a:t>
            </a:r>
            <a:r>
              <a:rPr lang="en-US" altLang="zh-CN" sz="2800" dirty="0">
                <a:latin typeface="+mn-ea"/>
              </a:rPr>
              <a:t>.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F1063C-E709-45F4-85C4-32A498CE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01" y="2796530"/>
            <a:ext cx="4557429" cy="21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007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63A53-E4ED-4AE1-8635-2C934083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71B22-41E8-479F-86E5-443B5FEAA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实际应用中，很多数据是图结构的，比如知识图谱、社交网络、分子网络等。而前馈网络和循环网络很难处理图结构的数据。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86680F-8ED4-4895-97BE-0A7C0B777C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396" y="1586976"/>
            <a:ext cx="4809684" cy="33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158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C12F3-B3BB-4A8E-893C-FD53A19A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图网络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FADDC7B-7163-4B48-960F-F63CF4337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4" y="1469539"/>
            <a:ext cx="8050196" cy="24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28083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6D075-3047-438F-BB73-D3A4DF32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生成网络示例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6A4549B-5A01-47C7-A106-2829C016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9474"/>
            <a:ext cx="9144000" cy="22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38094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06EFF-4163-40DD-8764-AFFF937F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1694C-E72B-444B-AC04-5B502EB0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对于一个任意的图结构</a:t>
            </a:r>
            <a:r>
              <a:rPr lang="en-US" altLang="zh-CN" dirty="0"/>
              <a:t>G(V,E)</a:t>
            </a:r>
          </a:p>
          <a:p>
            <a:pPr lvl="1"/>
            <a:r>
              <a:rPr lang="zh-CN" altLang="en-US" dirty="0"/>
              <a:t>更新函数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读出函数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52B6E6E7-3C0B-4E8A-95AD-74D2C164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79" y="1369081"/>
            <a:ext cx="3772859" cy="783771"/>
          </a:xfrm>
          <a:prstGeom prst="rect">
            <a:avLst/>
          </a:prstGeom>
        </p:spPr>
      </p:pic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5A89F294-2A33-4FC8-B453-7F7CA83A5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78" y="2229052"/>
            <a:ext cx="2383718" cy="593923"/>
          </a:xfrm>
          <a:prstGeom prst="rect">
            <a:avLst/>
          </a:prstGeom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7E318829-CDF0-4231-AC5D-7B00BE19D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94" y="3466229"/>
            <a:ext cx="228922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1676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247175" y="2857637"/>
            <a:ext cx="3775394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循环神经网络应用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3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9977815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7A24A-C913-4FB4-91CB-ED7921B8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877194" cy="453221"/>
          </a:xfrm>
        </p:spPr>
        <p:txBody>
          <a:bodyPr/>
          <a:lstStyle/>
          <a:p>
            <a:r>
              <a:rPr lang="zh-CN" altLang="en-US" dirty="0"/>
              <a:t>前馈网络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5D1D22-932D-4B40-83C2-F5CAB4C2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假设每次输入都是独立的，也就是说每次网络的输出只依赖于当前的输入。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Picture 2" descr="https://cdn-images-1.medium.com/max/1000/1*QBnzO3f80JZrHPlSFdjwpg.png">
            <a:extLst>
              <a:ext uri="{FF2B5EF4-FFF2-40B4-BE49-F238E27FC236}">
                <a16:creationId xmlns:a16="http://schemas.microsoft.com/office/drawing/2014/main" id="{22D84589-3C18-4579-99A8-75EC782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49" y="1512093"/>
            <a:ext cx="6705600" cy="309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499662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95FA6-2496-4AA2-AA47-694588DE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7EB876-842D-47CE-AEDC-595DE332C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自然语言理解 → 一个句子的可能性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合理性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！在报那猫告做只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那只猫在作报告！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那个人在作报告！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一切都是概率</a:t>
                </a:r>
                <a:r>
                  <a:rPr lang="en-US" altLang="zh-CN" dirty="0"/>
                  <a:t>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7EB876-842D-47CE-AEDC-595DE332C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148" b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>
            <a:extLst>
              <a:ext uri="{FF2B5EF4-FFF2-40B4-BE49-F238E27FC236}">
                <a16:creationId xmlns:a16="http://schemas.microsoft.com/office/drawing/2014/main" id="{E0C6B33B-7833-4966-A08C-EEB4A9E62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485" y="1076204"/>
            <a:ext cx="260759" cy="260759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6628981-C21B-4D39-AA0F-40194FCD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354" y="1427871"/>
            <a:ext cx="265021" cy="265021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C2AC106-D67F-4E5E-98DD-988692DF3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9702" y="1791297"/>
            <a:ext cx="274320" cy="274320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ACC66C6-A3EC-4E48-821E-A6494F482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010" y="1076204"/>
            <a:ext cx="2955172" cy="1959407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13B4B99-931B-46F0-B556-97ED67C4240A}"/>
              </a:ext>
            </a:extLst>
          </p:cNvPr>
          <p:cNvSpPr txBox="1"/>
          <p:nvPr/>
        </p:nvSpPr>
        <p:spPr>
          <a:xfrm>
            <a:off x="4647003" y="388263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zh-CN" altLang="en-US" dirty="0">
                <a:solidFill>
                  <a:srgbClr val="FF0000"/>
                </a:solidFill>
              </a:rPr>
              <a:t>元语言模型</a:t>
            </a:r>
          </a:p>
        </p:txBody>
      </p:sp>
    </p:spTree>
    <p:extLst>
      <p:ext uri="{BB962C8B-B14F-4D97-AF65-F5344CB8AC3E}">
        <p14:creationId xmlns:p14="http://schemas.microsoft.com/office/powerpoint/2010/main" val="21570309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5D401-8B12-46B9-91AF-EB224346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pic>
        <p:nvPicPr>
          <p:cNvPr id="4" name="Picture 2" descr="Image result for rnn language model">
            <a:extLst>
              <a:ext uri="{FF2B5EF4-FFF2-40B4-BE49-F238E27FC236}">
                <a16:creationId xmlns:a16="http://schemas.microsoft.com/office/drawing/2014/main" id="{B9A6C533-122F-4FED-969A-E3BAA11854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20" y="1014356"/>
            <a:ext cx="4846484" cy="33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039849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722A0-F2C8-4FEE-B231-E7AF7F66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</a:t>
            </a:r>
            <a:r>
              <a:rPr lang="en-US" altLang="zh-CN" dirty="0"/>
              <a:t>Linux</a:t>
            </a:r>
            <a:r>
              <a:rPr lang="zh-CN" altLang="en-US" dirty="0"/>
              <a:t>内核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0F7664-7872-44AF-9A84-458F3A2DC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48" y="625475"/>
            <a:ext cx="4864428" cy="4121150"/>
          </a:xfrm>
        </p:spPr>
      </p:pic>
    </p:spTree>
    <p:extLst>
      <p:ext uri="{BB962C8B-B14F-4D97-AF65-F5344CB8AC3E}">
        <p14:creationId xmlns:p14="http://schemas.microsoft.com/office/powerpoint/2010/main" val="2784867915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49D65-3276-4100-953C-2196C7A8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作词机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814A6-C735-4E17-A388-A8887F3CA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在“学习”过汪峰全部作品后自动生成的歌词</a:t>
            </a:r>
            <a:endParaRPr lang="en-US" altLang="zh-CN" dirty="0"/>
          </a:p>
          <a:p>
            <a:pPr lvl="1"/>
            <a:r>
              <a:rPr lang="en-US" altLang="zh-CN" dirty="0"/>
              <a:t>https://github.com/phunterlau/wangfeng-rnn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14FF17-3593-437B-A1E1-EC9E8DBED92D}"/>
              </a:ext>
            </a:extLst>
          </p:cNvPr>
          <p:cNvSpPr/>
          <p:nvPr/>
        </p:nvSpPr>
        <p:spPr>
          <a:xfrm>
            <a:off x="1935149" y="1840555"/>
            <a:ext cx="525780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我在这里中的夜里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就像一场是一种生命的意旪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就像我的生活变得在我一样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可我们这是一个知道</a:t>
            </a:r>
          </a:p>
          <a:p>
            <a:pPr lvl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我只是一天你会怎吗</a:t>
            </a:r>
          </a:p>
          <a:p>
            <a:pPr lvl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可我们这是我们的是不要为你</a:t>
            </a:r>
          </a:p>
          <a:p>
            <a:pPr lvl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我们想这有一种生活的时候</a:t>
            </a:r>
          </a:p>
        </p:txBody>
      </p:sp>
    </p:spTree>
    <p:extLst>
      <p:ext uri="{BB962C8B-B14F-4D97-AF65-F5344CB8AC3E}">
        <p14:creationId xmlns:p14="http://schemas.microsoft.com/office/powerpoint/2010/main" val="844544535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A5162-C66D-41D2-85B1-4254EEFA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7B98B3-D91C-4BCE-9026-0C8E5CDF4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254175"/>
            <a:ext cx="8524875" cy="2863750"/>
          </a:xfrm>
        </p:spPr>
      </p:pic>
    </p:spTree>
    <p:extLst>
      <p:ext uri="{BB962C8B-B14F-4D97-AF65-F5344CB8AC3E}">
        <p14:creationId xmlns:p14="http://schemas.microsoft.com/office/powerpoint/2010/main" val="4143167372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8976F-2B66-47E3-91BC-C0DCCD18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传统统计机器翻译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A53F2C-77E6-410B-9580-D803016D8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源语言：</a:t>
                </a:r>
                <a:r>
                  <a:rPr lang="en-US" altLang="zh-CN" dirty="0"/>
                  <a:t>f</a:t>
                </a:r>
              </a:p>
              <a:p>
                <a:r>
                  <a:rPr lang="zh-CN" altLang="en-US" dirty="0"/>
                  <a:t>目标语言：</a:t>
                </a:r>
                <a:r>
                  <a:rPr lang="en-US" altLang="zh-CN" dirty="0"/>
                  <a:t>e</a:t>
                </a:r>
              </a:p>
              <a:p>
                <a:pPr lvl="1"/>
                <a:r>
                  <a:rPr lang="zh-CN" altLang="en-US" dirty="0"/>
                  <a:t>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p(</a:t>
                </a:r>
                <a:r>
                  <a:rPr lang="en-US" altLang="zh-CN" dirty="0" err="1"/>
                  <a:t>f|e</a:t>
                </a:r>
                <a:r>
                  <a:rPr lang="en-US" altLang="zh-CN" dirty="0"/>
                  <a:t>): </a:t>
                </a:r>
                <a:r>
                  <a:rPr lang="zh-CN" altLang="en-US" dirty="0"/>
                  <a:t>翻译模型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p(e) : </a:t>
                </a:r>
                <a:r>
                  <a:rPr lang="zh-CN" altLang="en-US" dirty="0"/>
                  <a:t>语言模型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A53F2C-77E6-410B-9580-D803016D8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AB46386-0D4D-4427-BCD9-750F2599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1" y="2648580"/>
            <a:ext cx="9144000" cy="20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09774"/>
      </p:ext>
    </p:extLst>
  </p:cSld>
  <p:clrMapOvr>
    <a:masterClrMapping/>
  </p:clrMapOvr>
  <p:transition spd="slow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4420B-7D0C-4CF1-B568-D9564ECC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基于序列到序列的机器翻译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E4CB2A-0650-4C33-B13E-A09F49689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RNN</a:t>
            </a:r>
            <a:r>
              <a:rPr lang="zh-CN" altLang="en-US" dirty="0"/>
              <a:t>用来编码</a:t>
            </a:r>
            <a:endParaRPr lang="en-US" altLang="zh-CN" dirty="0"/>
          </a:p>
          <a:p>
            <a:r>
              <a:rPr lang="zh-CN" altLang="en-US" dirty="0"/>
              <a:t>另一个</a:t>
            </a:r>
            <a:r>
              <a:rPr lang="en-US" altLang="zh-CN" dirty="0"/>
              <a:t>RNN</a:t>
            </a:r>
            <a:r>
              <a:rPr lang="zh-CN" altLang="en-US" dirty="0"/>
              <a:t>用来解码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FF65FECC-D0F6-488D-B9EF-8B57ECB9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79" y="1504442"/>
            <a:ext cx="674464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28933"/>
      </p:ext>
    </p:extLst>
  </p:cSld>
  <p:clrMapOvr>
    <a:masterClrMapping/>
  </p:clrMapOvr>
  <p:transition spd="slow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4B69F-1045-42FC-A062-FBC90009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看图说话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1416706-41DE-4B60-B317-BCBA681AD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877360"/>
            <a:ext cx="8524875" cy="3617379"/>
          </a:xfrm>
        </p:spPr>
      </p:pic>
    </p:spTree>
    <p:extLst>
      <p:ext uri="{BB962C8B-B14F-4D97-AF65-F5344CB8AC3E}">
        <p14:creationId xmlns:p14="http://schemas.microsoft.com/office/powerpoint/2010/main" val="2266181603"/>
      </p:ext>
    </p:extLst>
  </p:cSld>
  <p:clrMapOvr>
    <a:masterClrMapping/>
  </p:clrMapOvr>
  <p:transition spd="slow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C43C6-14C5-45A1-8B95-4DCB9F33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看图说话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C5DE104-5A22-4308-86EE-2D603166D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88" y="625475"/>
            <a:ext cx="6225348" cy="4121150"/>
          </a:xfrm>
        </p:spPr>
      </p:pic>
    </p:spTree>
    <p:extLst>
      <p:ext uri="{BB962C8B-B14F-4D97-AF65-F5344CB8AC3E}">
        <p14:creationId xmlns:p14="http://schemas.microsoft.com/office/powerpoint/2010/main" val="3631154117"/>
      </p:ext>
    </p:extLst>
  </p:cSld>
  <p:clrMapOvr>
    <a:masterClrMapping/>
  </p:clrMapOvr>
  <p:transition spd="slow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601FC-2EE0-4350-AB2A-2790BB10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6234676" cy="453221"/>
          </a:xfrm>
        </p:spPr>
        <p:txBody>
          <a:bodyPr/>
          <a:lstStyle/>
          <a:p>
            <a:r>
              <a:rPr lang="en-HK" altLang="zh-CN" dirty="0"/>
              <a:t>Visual Question Answering (VQA)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9EB5BF-346D-4794-A7EC-E035BD57C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62" y="687594"/>
            <a:ext cx="6234676" cy="3768311"/>
          </a:xfrm>
        </p:spPr>
      </p:pic>
    </p:spTree>
    <p:extLst>
      <p:ext uri="{BB962C8B-B14F-4D97-AF65-F5344CB8AC3E}">
        <p14:creationId xmlns:p14="http://schemas.microsoft.com/office/powerpoint/2010/main" val="3926185933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EAF6E-117C-44A4-B921-FA77E6D81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6377256" cy="453221"/>
          </a:xfrm>
        </p:spPr>
        <p:txBody>
          <a:bodyPr/>
          <a:lstStyle/>
          <a:p>
            <a:r>
              <a:rPr lang="zh-CN" altLang="en-US" dirty="0"/>
              <a:t>有限状态自动机（</a:t>
            </a:r>
            <a:r>
              <a:rPr lang="en-US" altLang="zh-CN" dirty="0"/>
              <a:t>Finite Automata</a:t>
            </a:r>
            <a:r>
              <a:rPr lang="zh-CN" altLang="en-US" dirty="0"/>
              <a:t>）</a:t>
            </a:r>
          </a:p>
        </p:txBody>
      </p:sp>
      <p:pic>
        <p:nvPicPr>
          <p:cNvPr id="5" name="Picture 2" descr="Image result for finite automata">
            <a:extLst>
              <a:ext uri="{FF2B5EF4-FFF2-40B4-BE49-F238E27FC236}">
                <a16:creationId xmlns:a16="http://schemas.microsoft.com/office/drawing/2014/main" id="{8C609062-0DED-4FB2-B229-9DFF4C7352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" y="516857"/>
            <a:ext cx="8524875" cy="376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F1CC731-BDC6-4355-AF4B-20497EF096BC}"/>
              </a:ext>
            </a:extLst>
          </p:cNvPr>
          <p:cNvSpPr/>
          <p:nvPr/>
        </p:nvSpPr>
        <p:spPr>
          <a:xfrm>
            <a:off x="2276701" y="4150501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如何用</a:t>
            </a:r>
            <a:r>
              <a:rPr lang="en-US" altLang="zh-CN" dirty="0">
                <a:solidFill>
                  <a:srgbClr val="FF0000"/>
                </a:solidFill>
              </a:rPr>
              <a:t>FNN</a:t>
            </a:r>
            <a:r>
              <a:rPr lang="zh-CN" altLang="en-US" dirty="0">
                <a:solidFill>
                  <a:srgbClr val="FF0000"/>
                </a:solidFill>
              </a:rPr>
              <a:t>去模拟一个有限状态自动机？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285429"/>
      </p:ext>
    </p:extLst>
  </p:cSld>
  <p:clrMapOvr>
    <a:masterClrMapping/>
  </p:clrMapOvr>
  <p:transition spd="slow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9D4A4-303C-499D-BA10-86814DB0C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86D0C8-0DA8-4547-80F4-D4366F911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把一个字母的书写轨迹看作是一连串的点。一个字母的“写法”其实是每一个点相对于前一个点的偏移量，记为</a:t>
            </a:r>
            <a:r>
              <a:rPr lang="en-US" altLang="zh-CN" dirty="0"/>
              <a:t>(offset x, offset y)</a:t>
            </a:r>
            <a:r>
              <a:rPr lang="zh-CN" altLang="en-US" dirty="0"/>
              <a:t>。再增加一维取值为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来记录是否应该“提笔”。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0CF36-C97B-4824-B2C0-E76E64CD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3" y="1780089"/>
            <a:ext cx="8760453" cy="31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55757"/>
      </p:ext>
    </p:extLst>
  </p:cSld>
  <p:clrMapOvr>
    <a:masterClrMapping/>
  </p:clrMapOvr>
  <p:transition spd="slow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B1374-A39A-4B1B-8F7C-E75BA82A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对话系统</a:t>
            </a:r>
          </a:p>
        </p:txBody>
      </p:sp>
      <p:pic>
        <p:nvPicPr>
          <p:cNvPr id="4" name="Picture 2" descr="Image result for rnn dialogue">
            <a:extLst>
              <a:ext uri="{FF2B5EF4-FFF2-40B4-BE49-F238E27FC236}">
                <a16:creationId xmlns:a16="http://schemas.microsoft.com/office/drawing/2014/main" id="{B88E6F3A-4BE1-484F-95A2-0843F861BA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15" y="625475"/>
            <a:ext cx="7326095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FF6C01-FC56-4C61-9256-0FE25A46605E}"/>
              </a:ext>
            </a:extLst>
          </p:cNvPr>
          <p:cNvSpPr/>
          <p:nvPr/>
        </p:nvSpPr>
        <p:spPr>
          <a:xfrm>
            <a:off x="5041166" y="625475"/>
            <a:ext cx="3070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hlinkClick r:id="rId3"/>
              </a:rPr>
              <a:t>https://github.com/lukalabs/cakechat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6244565"/>
      </p:ext>
    </p:extLst>
  </p:cSld>
  <p:clrMapOvr>
    <a:masterClrMapping/>
  </p:clrMapOvr>
  <p:transition spd="slow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B6063-BB4C-4115-922B-16056171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048D5-AC43-43F7-9E25-81F470FD3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引入记忆</a:t>
            </a:r>
            <a:endParaRPr lang="en-US" altLang="zh-CN" dirty="0"/>
          </a:p>
          <a:p>
            <a:pPr lvl="1"/>
            <a:r>
              <a:rPr lang="zh-CN" altLang="en-US" dirty="0"/>
              <a:t>图灵完备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长程依赖问题</a:t>
            </a:r>
            <a:endParaRPr lang="en-US" altLang="zh-CN" dirty="0"/>
          </a:p>
          <a:p>
            <a:pPr lvl="1"/>
            <a:r>
              <a:rPr lang="zh-CN" altLang="en-US" dirty="0"/>
              <a:t>记忆容量问题</a:t>
            </a:r>
            <a:endParaRPr lang="en-US" altLang="zh-CN" dirty="0"/>
          </a:p>
          <a:p>
            <a:pPr lvl="1"/>
            <a:r>
              <a:rPr lang="zh-CN" altLang="en-US" dirty="0"/>
              <a:t>并行能力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37628"/>
      </p:ext>
    </p:extLst>
  </p:cSld>
  <p:clrMapOvr>
    <a:masterClrMapping/>
  </p:clrMapOvr>
  <p:transition spd="slow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3144857" y="2857637"/>
            <a:ext cx="198003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代码实现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3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5022629"/>
      </p:ext>
    </p:extLst>
  </p:cSld>
  <p:clrMapOvr>
    <a:masterClrMapping/>
  </p:clrMapOvr>
  <p:transition spd="slow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B6063-BB4C-4115-922B-16056171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048D5-AC43-43F7-9E25-81F470FD3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引入记忆</a:t>
            </a:r>
            <a:endParaRPr lang="en-US" altLang="zh-CN" dirty="0"/>
          </a:p>
          <a:p>
            <a:pPr lvl="1"/>
            <a:r>
              <a:rPr lang="zh-CN" altLang="en-US" dirty="0"/>
              <a:t>图灵完备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长程依赖问题</a:t>
            </a:r>
            <a:endParaRPr lang="en-US" altLang="zh-CN" dirty="0"/>
          </a:p>
          <a:p>
            <a:pPr lvl="1"/>
            <a:r>
              <a:rPr lang="zh-CN" altLang="en-US" dirty="0"/>
              <a:t>记忆容量问题</a:t>
            </a:r>
            <a:endParaRPr lang="en-US" altLang="zh-CN" dirty="0"/>
          </a:p>
          <a:p>
            <a:pPr lvl="1"/>
            <a:r>
              <a:rPr lang="zh-CN" altLang="en-US" dirty="0"/>
              <a:t>并行能力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958479"/>
      </p:ext>
    </p:extLst>
  </p:cSld>
  <p:clrMapOvr>
    <a:masterClrMapping/>
  </p:clrMapOvr>
  <p:transition spd="slow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42097" y="2514283"/>
            <a:ext cx="6059805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extrusionH="57150">
              <a:bevelT w="0" h="0"/>
            </a:sp3d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2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55000">
                      <a:srgbClr val="FCE291"/>
                    </a:gs>
                  </a:gsLst>
                  <a:lin ang="5400000" scaled="1"/>
                </a:gradFill>
                <a:effectLst>
                  <a:outerShdw blurRad="317500" sx="103000" sy="103000" algn="ctr" rotWithShape="0">
                    <a:srgbClr val="FCE291">
                      <a:alpha val="60000"/>
                    </a:srgbClr>
                  </a:outerShdw>
                </a:effectLst>
                <a:uLnTx/>
                <a:uFillTx/>
                <a:latin typeface="方正清刻本悦宋简体"/>
                <a:ea typeface="方正清刻本悦宋简体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谢谢大家</a:t>
            </a:r>
          </a:p>
        </p:txBody>
      </p:sp>
    </p:spTree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74E12-17A5-4CA1-BACB-E533643D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C4722D-2075-46EC-A3C1-1FA14047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1C6C6A-B49C-4245-81CF-E67432F1F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649" y="1658241"/>
            <a:ext cx="4114800" cy="159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34620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F113A-B6C4-40DE-9286-C4E90F84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可计算问题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AC22644-EC78-4F66-8CEE-67468B8AB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85" y="878541"/>
            <a:ext cx="5944430" cy="2000529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87028CE-9191-4A42-9678-37E9CDEA3897}"/>
              </a:ext>
            </a:extLst>
          </p:cNvPr>
          <p:cNvSpPr/>
          <p:nvPr/>
        </p:nvSpPr>
        <p:spPr>
          <a:xfrm>
            <a:off x="3094672" y="295751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如何给网络增加记忆能力？</a:t>
            </a:r>
          </a:p>
        </p:txBody>
      </p:sp>
    </p:spTree>
    <p:extLst>
      <p:ext uri="{BB962C8B-B14F-4D97-AF65-F5344CB8AC3E}">
        <p14:creationId xmlns:p14="http://schemas.microsoft.com/office/powerpoint/2010/main" val="17642845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FB8A8-6CF8-4853-A94D-4E51F978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如何给网络增加记忆能力？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C92DA-2CB2-4931-92B0-716C4830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5" y="625289"/>
            <a:ext cx="4134119" cy="4121188"/>
          </a:xfrm>
        </p:spPr>
        <p:txBody>
          <a:bodyPr/>
          <a:lstStyle/>
          <a:p>
            <a:pPr algn="just"/>
            <a:r>
              <a:rPr lang="zh-CN" altLang="en-US" dirty="0"/>
              <a:t>延时神经网络（</a:t>
            </a:r>
            <a:r>
              <a:rPr lang="en-US" altLang="zh-CN" dirty="0"/>
              <a:t>Time Delay Neural Network</a:t>
            </a:r>
            <a:r>
              <a:rPr lang="zh-CN" altLang="en-US" dirty="0"/>
              <a:t>，</a:t>
            </a:r>
            <a:r>
              <a:rPr lang="en-US" altLang="zh-CN" dirty="0"/>
              <a:t>TDNN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algn="just"/>
            <a:r>
              <a:rPr lang="zh-CN" altLang="en-US" dirty="0"/>
              <a:t>建立一个额外的延时单元，用来存储网络的历史信息（可以包括输入、输出、隐状态等）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r>
              <a:rPr lang="zh-CN" altLang="en-US" dirty="0"/>
              <a:t>这样，前馈网络就具有了短期记忆的能力。</a:t>
            </a:r>
          </a:p>
          <a:p>
            <a:endParaRPr lang="zh-CN" altLang="en-US" dirty="0"/>
          </a:p>
        </p:txBody>
      </p:sp>
      <p:pic>
        <p:nvPicPr>
          <p:cNvPr id="4" name="Picture 2" descr="Image result for Time Delay Neural Networkï¼TDNN">
            <a:extLst>
              <a:ext uri="{FF2B5EF4-FFF2-40B4-BE49-F238E27FC236}">
                <a16:creationId xmlns:a16="http://schemas.microsoft.com/office/drawing/2014/main" id="{5B915B0C-1C72-4927-9E48-C060FAC07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4" y="753881"/>
            <a:ext cx="3536373" cy="3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FC45A9-9956-400B-B7FD-D06F487D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7" y="2760315"/>
            <a:ext cx="3597823" cy="5769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8550BB-35EF-4091-934C-0EF69084EB5B}"/>
              </a:ext>
            </a:extLst>
          </p:cNvPr>
          <p:cNvSpPr/>
          <p:nvPr/>
        </p:nvSpPr>
        <p:spPr>
          <a:xfrm>
            <a:off x="4320654" y="4087324"/>
            <a:ext cx="4876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https://www.researchgate.net/publication/12314435_Neural_system_identification_model_of_human_sound_localization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64258287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M080287D"/>
  <p:tag name="ISLIDE.GUIDESSETTING" val="{&quot;Name&quot;:&quot;窄&quot;,&quot;HeaderHeight&quot;:10.0,&quot;TopMargin&quot;:0.0,&quot;FooterHeight&quot;:5.0,&quot;BottomMargin&quot;:0.0,&quot;SideMargin&quot;:2.5,&quot;IntervalMargin&quot;:1.0,&quot;Id&quot;:&quot;GuidesStyle_Narrow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1306</Words>
  <Application>Microsoft Office PowerPoint</Application>
  <PresentationFormat>全屏显示(16:9)</PresentationFormat>
  <Paragraphs>268</Paragraphs>
  <Slides>65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9" baseType="lpstr">
      <vt:lpstr>Arial Unicode MS</vt:lpstr>
      <vt:lpstr>华文彩云</vt:lpstr>
      <vt:lpstr>楷体</vt:lpstr>
      <vt:lpstr>隶书</vt:lpstr>
      <vt:lpstr>宋体</vt:lpstr>
      <vt:lpstr>微软雅黑</vt:lpstr>
      <vt:lpstr>Arial</vt:lpstr>
      <vt:lpstr>Calibri</vt:lpstr>
      <vt:lpstr>Cambria Math</vt:lpstr>
      <vt:lpstr>Constantia</vt:lpstr>
      <vt:lpstr>Times New Roman</vt:lpstr>
      <vt:lpstr>Wingdings</vt:lpstr>
      <vt:lpstr>Wingdings 2</vt:lpstr>
      <vt:lpstr>流畅</vt:lpstr>
      <vt:lpstr>PowerPoint 演示文稿</vt:lpstr>
      <vt:lpstr>PowerPoint 演示文稿</vt:lpstr>
      <vt:lpstr>PowerPoint 演示文稿</vt:lpstr>
      <vt:lpstr>前馈网络</vt:lpstr>
      <vt:lpstr>前馈网络</vt:lpstr>
      <vt:lpstr>有限状态自动机（Finite Automata）</vt:lpstr>
      <vt:lpstr>图灵机</vt:lpstr>
      <vt:lpstr>可计算问题</vt:lpstr>
      <vt:lpstr>如何给网络增加记忆能力？</vt:lpstr>
      <vt:lpstr>如何给网络增加记忆能力？</vt:lpstr>
      <vt:lpstr>非线性自回归模型</vt:lpstr>
      <vt:lpstr>循环神经网络（ Recurrent Neural Network ，RNN ）</vt:lpstr>
      <vt:lpstr>按时间展开</vt:lpstr>
      <vt:lpstr>简单循环网络（ Simple Recurrent Network，SRN ）</vt:lpstr>
      <vt:lpstr>图灵完备</vt:lpstr>
      <vt:lpstr>循环神经网络</vt:lpstr>
      <vt:lpstr>PowerPoint 演示文稿</vt:lpstr>
      <vt:lpstr>自然语言处理基本任务</vt:lpstr>
      <vt:lpstr>应用到机器学习</vt:lpstr>
      <vt:lpstr>序列到类别</vt:lpstr>
      <vt:lpstr>应用到机器学习</vt:lpstr>
      <vt:lpstr>同步的序列到序列模式</vt:lpstr>
      <vt:lpstr>同步的序列到序列模式</vt:lpstr>
      <vt:lpstr>同步的序列到序列模式</vt:lpstr>
      <vt:lpstr>应用到机器学习</vt:lpstr>
      <vt:lpstr>异步的序列到序列模式</vt:lpstr>
      <vt:lpstr>参数学习</vt:lpstr>
      <vt:lpstr>梯度</vt:lpstr>
      <vt:lpstr>梯度消失/爆炸</vt:lpstr>
      <vt:lpstr>长程依赖问题</vt:lpstr>
      <vt:lpstr>长程依赖问题</vt:lpstr>
      <vt:lpstr>长短期记忆神经网络（Long Short-Term Memory, LSTM ）</vt:lpstr>
      <vt:lpstr>LSTM的各种变体</vt:lpstr>
      <vt:lpstr>递归门控单元（Gated Recurrent Unit, GRU）</vt:lpstr>
      <vt:lpstr>PowerPoint 演示文稿</vt:lpstr>
      <vt:lpstr>堆叠循环神经网络</vt:lpstr>
      <vt:lpstr>双向循环神经网络</vt:lpstr>
      <vt:lpstr>PowerPoint 演示文稿</vt:lpstr>
      <vt:lpstr>扩展到图结构</vt:lpstr>
      <vt:lpstr>树结构</vt:lpstr>
      <vt:lpstr>树结构</vt:lpstr>
      <vt:lpstr>递归神经网络Recursive Neural Network</vt:lpstr>
      <vt:lpstr>递归神经网络</vt:lpstr>
      <vt:lpstr>递归神经网络</vt:lpstr>
      <vt:lpstr>图网络</vt:lpstr>
      <vt:lpstr>图网络</vt:lpstr>
      <vt:lpstr>生成网络示例</vt:lpstr>
      <vt:lpstr>图网络</vt:lpstr>
      <vt:lpstr>PowerPoint 演示文稿</vt:lpstr>
      <vt:lpstr>语言模型</vt:lpstr>
      <vt:lpstr>语言模型</vt:lpstr>
      <vt:lpstr>生成Linux内核</vt:lpstr>
      <vt:lpstr>作词机</vt:lpstr>
      <vt:lpstr>作诗</vt:lpstr>
      <vt:lpstr>传统统计机器翻译</vt:lpstr>
      <vt:lpstr>基于序列到序列的机器翻译</vt:lpstr>
      <vt:lpstr>看图说话</vt:lpstr>
      <vt:lpstr>看图说话</vt:lpstr>
      <vt:lpstr>Visual Question Answering (VQA)</vt:lpstr>
      <vt:lpstr>写字</vt:lpstr>
      <vt:lpstr>对话系统</vt:lpstr>
      <vt:lpstr>循环神经网络总结</vt:lpstr>
      <vt:lpstr>PowerPoint 演示文稿</vt:lpstr>
      <vt:lpstr>循环神经网络总结</vt:lpstr>
      <vt:lpstr>PowerPoint 演示文稿</vt:lpstr>
    </vt:vector>
  </TitlesOfParts>
  <Company>中智讯（武汉）科技有限公司</Company>
  <LinksUpToDate>false</LinksUpToDate>
  <SharedDoc>false</SharedDoc>
  <HyperlinkBase>www.uicctech.com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基于IPv6技术的无线传感物联网技术</dc:title>
  <dc:subject>物联网解决方案</dc:subject>
  <dc:creator>lusi</dc:creator>
  <cp:lastModifiedBy>王津</cp:lastModifiedBy>
  <cp:revision>3128</cp:revision>
  <cp:lastPrinted>2018-07-16T05:25:00Z</cp:lastPrinted>
  <dcterms:created xsi:type="dcterms:W3CDTF">2008-09-02T01:49:00Z</dcterms:created>
  <dcterms:modified xsi:type="dcterms:W3CDTF">2023-09-14T00:29:24Z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